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4"/>
  </p:sldMasterIdLst>
  <p:notesMasterIdLst>
    <p:notesMasterId r:id="rId19"/>
  </p:notesMasterIdLst>
  <p:handoutMasterIdLst>
    <p:handoutMasterId r:id="rId20"/>
  </p:handoutMasterIdLst>
  <p:sldIdLst>
    <p:sldId id="292" r:id="rId5"/>
    <p:sldId id="260" r:id="rId6"/>
    <p:sldId id="312" r:id="rId7"/>
    <p:sldId id="303" r:id="rId8"/>
    <p:sldId id="313" r:id="rId9"/>
    <p:sldId id="304" r:id="rId10"/>
    <p:sldId id="315" r:id="rId11"/>
    <p:sldId id="316" r:id="rId12"/>
    <p:sldId id="311" r:id="rId13"/>
    <p:sldId id="321" r:id="rId14"/>
    <p:sldId id="319" r:id="rId15"/>
    <p:sldId id="310" r:id="rId16"/>
    <p:sldId id="322" r:id="rId17"/>
    <p:sldId id="293" r:id="rId18"/>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D8F"/>
    <a:srgbClr val="374D81"/>
    <a:srgbClr val="9CCEC7"/>
    <a:srgbClr val="76CAF3"/>
    <a:srgbClr val="1AE1F6"/>
    <a:srgbClr val="738AC3"/>
    <a:srgbClr val="B5C1DF"/>
    <a:srgbClr val="E98B0D"/>
    <a:srgbClr val="E2973C"/>
    <a:srgbClr val="9BD4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0199" autoAdjust="0"/>
  </p:normalViewPr>
  <p:slideViewPr>
    <p:cSldViewPr snapToGrid="0">
      <p:cViewPr varScale="1">
        <p:scale>
          <a:sx n="50" d="100"/>
          <a:sy n="50" d="100"/>
        </p:scale>
        <p:origin x="1244" y="48"/>
      </p:cViewPr>
      <p:guideLst/>
    </p:cSldViewPr>
  </p:slideViewPr>
  <p:notesTextViewPr>
    <p:cViewPr>
      <p:scale>
        <a:sx n="1" d="1"/>
        <a:sy n="1" d="1"/>
      </p:scale>
      <p:origin x="0" y="-104"/>
    </p:cViewPr>
  </p:notesTextViewPr>
  <p:notesViewPr>
    <p:cSldViewPr snapToGrid="0">
      <p:cViewPr varScale="1">
        <p:scale>
          <a:sx n="89" d="100"/>
          <a:sy n="89" d="100"/>
        </p:scale>
        <p:origin x="379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6FC0A7B-6666-4F41-AD03-C74B76B10001}" type="datetime1">
              <a:rPr lang="it-IT" smtClean="0"/>
              <a:t>17/09/2026</a:t>
            </a:fld>
            <a:endParaRPr lang="it-IT" dirty="0"/>
          </a:p>
        </p:txBody>
      </p:sp>
      <p:sp>
        <p:nvSpPr>
          <p:cNvPr id="4" name="Segnaposto piè di pagina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dirty="0"/>
          </a:p>
        </p:txBody>
      </p:sp>
      <p:sp>
        <p:nvSpPr>
          <p:cNvPr id="5" name="Segnaposto numero diapositiva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52858E0-3D38-47B7-97D4-4FE08D90D359}" type="slidenum">
              <a:rPr lang="it-IT" smtClean="0"/>
              <a:t>‹N›</a:t>
            </a:fld>
            <a:endParaRPr lang="it-IT"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E367B-2E0B-461C-8280-86016408BD7C}" type="datetime1">
              <a:rPr lang="it-IT" smtClean="0"/>
              <a:pPr/>
              <a:t>17/09/2026</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84ECAD9-32EE-4091-BDA5-6BD15ACC5E58}" type="slidenum">
              <a:rPr lang="it-IT" noProof="0" smtClean="0"/>
              <a:t>‹N›</a:t>
            </a:fld>
            <a:endParaRPr lang="it-IT"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Buongiorno a tutti, sono Valeria Mentuccia ed oggi ho l’onore di presentarvi quest’interessante studio al posto del Dott. Moscini che purtroppo non è potuto esser presente ma ringrazia comunque voi tutti e </a:t>
            </a:r>
            <a:r>
              <a:rPr lang="it-IT" sz="1200" kern="1200" dirty="0" err="1">
                <a:solidFill>
                  <a:schemeClr val="tx1"/>
                </a:solidFill>
                <a:effectLst/>
                <a:latin typeface="+mn-lt"/>
                <a:ea typeface="+mn-ea"/>
                <a:cs typeface="+mn-cs"/>
              </a:rPr>
              <a:t>e</a:t>
            </a:r>
            <a:r>
              <a:rPr lang="it-IT" sz="1200" kern="1200" dirty="0">
                <a:solidFill>
                  <a:schemeClr val="tx1"/>
                </a:solidFill>
                <a:effectLst/>
                <a:latin typeface="+mn-lt"/>
                <a:ea typeface="+mn-ea"/>
                <a:cs typeface="+mn-cs"/>
              </a:rPr>
              <a:t> la </a:t>
            </a:r>
            <a:r>
              <a:rPr lang="it-IT" sz="1200" kern="1200" dirty="0" err="1">
                <a:solidFill>
                  <a:schemeClr val="tx1"/>
                </a:solidFill>
                <a:effectLst/>
                <a:latin typeface="+mn-lt"/>
                <a:ea typeface="+mn-ea"/>
                <a:cs typeface="+mn-cs"/>
              </a:rPr>
              <a:t>Sicob</a:t>
            </a:r>
            <a:r>
              <a:rPr lang="it-IT" sz="1200" kern="1200" dirty="0">
                <a:solidFill>
                  <a:schemeClr val="tx1"/>
                </a:solidFill>
                <a:effectLst/>
                <a:latin typeface="+mn-lt"/>
                <a:ea typeface="+mn-ea"/>
                <a:cs typeface="+mn-cs"/>
              </a:rPr>
              <a:t>. </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1</a:t>
            </a:fld>
            <a:endParaRPr lang="it-IT" noProof="0" dirty="0"/>
          </a:p>
        </p:txBody>
      </p:sp>
    </p:spTree>
    <p:extLst>
      <p:ext uri="{BB962C8B-B14F-4D97-AF65-F5344CB8AC3E}">
        <p14:creationId xmlns:p14="http://schemas.microsoft.com/office/powerpoint/2010/main" val="509472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it-IT" sz="1200" kern="1200" dirty="0">
                <a:solidFill>
                  <a:schemeClr val="tx1"/>
                </a:solidFill>
                <a:effectLst/>
                <a:latin typeface="+mn-lt"/>
                <a:ea typeface="+mn-ea"/>
                <a:cs typeface="+mn-cs"/>
              </a:rPr>
              <a:t>Che le malattie cardiovascolari rappresentano una delle principali cause di morbilità e mortalità nei pazienti obesi, è un concetto ormai ben consolidato; ed attualmente la stratificazione del rischio cardiovascolare si basa su </a:t>
            </a:r>
            <a:r>
              <a:rPr lang="it-IT" sz="1200" b="1" kern="1200" dirty="0">
                <a:solidFill>
                  <a:schemeClr val="tx1"/>
                </a:solidFill>
                <a:effectLst/>
                <a:latin typeface="+mn-lt"/>
                <a:ea typeface="+mn-ea"/>
                <a:cs typeface="+mn-cs"/>
              </a:rPr>
              <a:t>score</a:t>
            </a:r>
            <a:r>
              <a:rPr lang="it-IT" sz="1200" kern="1200" dirty="0">
                <a:solidFill>
                  <a:schemeClr val="tx1"/>
                </a:solidFill>
                <a:effectLst/>
                <a:latin typeface="+mn-lt"/>
                <a:ea typeface="+mn-ea"/>
                <a:cs typeface="+mn-cs"/>
              </a:rPr>
              <a:t> validati in coorti di popolazione generale che integrano variabili cliniche e laboratoristiche per stimare la probabilità di eventi cardiovascolari maggiori a 10 anni. Tuttavia, la loro applicabilità in soggetti con </a:t>
            </a:r>
            <a:r>
              <a:rPr lang="it-IT" sz="1200" b="1" kern="1200" dirty="0">
                <a:solidFill>
                  <a:schemeClr val="tx1"/>
                </a:solidFill>
                <a:effectLst/>
                <a:latin typeface="+mn-lt"/>
                <a:ea typeface="+mn-ea"/>
                <a:cs typeface="+mn-cs"/>
              </a:rPr>
              <a:t>obesità severa</a:t>
            </a:r>
            <a:r>
              <a:rPr lang="it-IT" sz="1200" kern="1200" dirty="0">
                <a:solidFill>
                  <a:schemeClr val="tx1"/>
                </a:solidFill>
                <a:effectLst/>
                <a:latin typeface="+mn-lt"/>
                <a:ea typeface="+mn-ea"/>
                <a:cs typeface="+mn-cs"/>
              </a:rPr>
              <a:t> e nel periodo post-operatorio precoce presenta potenziali limiti interpretativi che questo studio intende esplorare.                                                                                  A questi 3 score utilizzati nella pratica clinica, si inserisce l’AROSE score che è stato sviluppato per calcolare il rischio di malattia aterosclerotica a 10 anni in soggetti con obesità, tuttavia si tratta di uno score non ancora validato. </a:t>
            </a:r>
          </a:p>
          <a:p>
            <a:pPr>
              <a:lnSpc>
                <a:spcPct val="107000"/>
              </a:lnSpc>
              <a:spcAft>
                <a:spcPts val="800"/>
              </a:spcAft>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407195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it-IT" sz="1200" kern="1200" dirty="0">
                <a:solidFill>
                  <a:schemeClr val="tx1"/>
                </a:solidFill>
                <a:effectLst/>
                <a:latin typeface="+mn-lt"/>
                <a:ea typeface="+mn-ea"/>
                <a:cs typeface="+mn-cs"/>
              </a:rPr>
              <a:t>Lo studio </a:t>
            </a:r>
            <a:r>
              <a:rPr lang="it-IT" sz="1200" kern="1200" dirty="0" err="1">
                <a:solidFill>
                  <a:schemeClr val="tx1"/>
                </a:solidFill>
                <a:effectLst/>
                <a:latin typeface="+mn-lt"/>
                <a:ea typeface="+mn-ea"/>
                <a:cs typeface="+mn-cs"/>
              </a:rPr>
              <a:t>Bariheart</a:t>
            </a:r>
            <a:r>
              <a:rPr lang="it-IT" sz="1200" kern="1200" dirty="0">
                <a:solidFill>
                  <a:schemeClr val="tx1"/>
                </a:solidFill>
                <a:effectLst/>
                <a:latin typeface="+mn-lt"/>
                <a:ea typeface="+mn-ea"/>
                <a:cs typeface="+mn-cs"/>
              </a:rPr>
              <a:t>,  si propone di analizzare gli effetti della chirurgia bariatrica sul profilo di rischio cardiovascolare. Si tratta di uno studio clinico traslazionale attualmente in corso presso il Maria Cecilia hospital che è un centro di eccellenza della </a:t>
            </a:r>
            <a:r>
              <a:rPr lang="it-IT" sz="1200" kern="1200" dirty="0" err="1">
                <a:solidFill>
                  <a:schemeClr val="tx1"/>
                </a:solidFill>
                <a:effectLst/>
                <a:latin typeface="+mn-lt"/>
                <a:ea typeface="+mn-ea"/>
                <a:cs typeface="+mn-cs"/>
              </a:rPr>
              <a:t>sico</a:t>
            </a:r>
            <a:r>
              <a:rPr lang="it-IT" sz="1200" kern="1200" dirty="0">
                <a:solidFill>
                  <a:schemeClr val="tx1"/>
                </a:solidFill>
                <a:effectLst/>
                <a:latin typeface="+mn-lt"/>
                <a:ea typeface="+mn-ea"/>
                <a:cs typeface="+mn-cs"/>
              </a:rPr>
              <a:t>, in cui il Prof. </a:t>
            </a:r>
            <a:r>
              <a:rPr lang="it-IT" sz="1200" kern="1200" dirty="0" err="1">
                <a:solidFill>
                  <a:schemeClr val="tx1"/>
                </a:solidFill>
                <a:effectLst/>
                <a:latin typeface="+mn-lt"/>
                <a:ea typeface="+mn-ea"/>
                <a:cs typeface="+mn-cs"/>
              </a:rPr>
              <a:t>Gentieschi</a:t>
            </a:r>
            <a:r>
              <a:rPr lang="it-IT" sz="1200" kern="1200" dirty="0">
                <a:solidFill>
                  <a:schemeClr val="tx1"/>
                </a:solidFill>
                <a:effectLst/>
                <a:latin typeface="+mn-lt"/>
                <a:ea typeface="+mn-ea"/>
                <a:cs typeface="+mn-cs"/>
              </a:rPr>
              <a:t> e la sua Equipe eseguono più di 1000 procedure l’</a:t>
            </a:r>
            <a:r>
              <a:rPr lang="it-IT" sz="1200" kern="1200" dirty="0" err="1">
                <a:solidFill>
                  <a:schemeClr val="tx1"/>
                </a:solidFill>
                <a:effectLst/>
                <a:latin typeface="+mn-lt"/>
                <a:ea typeface="+mn-ea"/>
                <a:cs typeface="+mn-cs"/>
              </a:rPr>
              <a:t>aano</a:t>
            </a:r>
            <a:r>
              <a:rPr lang="it-IT" sz="1200" kern="1200" dirty="0">
                <a:solidFill>
                  <a:schemeClr val="tx1"/>
                </a:solidFill>
                <a:effectLst/>
                <a:latin typeface="+mn-lt"/>
                <a:ea typeface="+mn-ea"/>
                <a:cs typeface="+mn-cs"/>
              </a:rPr>
              <a:t>. I pazienti sono stati reclutati secondo questi criteri di inclusione ed esclusione. </a:t>
            </a:r>
          </a:p>
          <a:p>
            <a:pPr>
              <a:lnSpc>
                <a:spcPct val="107000"/>
              </a:lnSpc>
              <a:spcAft>
                <a:spcPts val="800"/>
              </a:spcAft>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46034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kern="1200" dirty="0">
                <a:solidFill>
                  <a:schemeClr val="tx1"/>
                </a:solidFill>
                <a:effectLst/>
                <a:latin typeface="+mn-lt"/>
                <a:ea typeface="+mn-ea"/>
                <a:cs typeface="+mn-cs"/>
              </a:rPr>
              <a:t>Partendo dalla coorte dello studio BARIHEART, abbiamo sviluppato uno Studio osservazionale monocentrico</a:t>
            </a:r>
            <a:r>
              <a:rPr lang="it-IT" sz="1200" kern="1200" dirty="0">
                <a:solidFill>
                  <a:schemeClr val="tx1"/>
                </a:solidFill>
                <a:effectLst/>
                <a:latin typeface="+mn-lt"/>
                <a:ea typeface="+mn-ea"/>
                <a:cs typeface="+mn-cs"/>
              </a:rPr>
              <a:t> e prospettico con analisi </a:t>
            </a:r>
            <a:r>
              <a:rPr lang="it-IT" sz="1200" kern="1200" dirty="0" err="1">
                <a:solidFill>
                  <a:schemeClr val="tx1"/>
                </a:solidFill>
                <a:effectLst/>
                <a:latin typeface="+mn-lt"/>
                <a:ea typeface="+mn-ea"/>
                <a:cs typeface="+mn-cs"/>
              </a:rPr>
              <a:t>pre</a:t>
            </a:r>
            <a:r>
              <a:rPr lang="it-IT" sz="1200" kern="1200" dirty="0">
                <a:solidFill>
                  <a:schemeClr val="tx1"/>
                </a:solidFill>
                <a:effectLst/>
                <a:latin typeface="+mn-lt"/>
                <a:ea typeface="+mn-ea"/>
                <a:cs typeface="+mn-cs"/>
              </a:rPr>
              <a:t>-post operatoria (T0–T1) di pazienti obesi sottoposti a SG e OAGB. Su questi pazienti abbiamo calcolato il profilo di rischio cardiovascolare tramite gli scores al baseline ed a 6 mesi dall’intervento chirurgico ed  analizzato le variazioni del rischio cardiovascolare e dei parametri antropometrici e di laboratorio. L’obiettivo primario è quello di  valutare le variazioni del rischio CV stimato e identificare, i principali determinanti della riduzione dello stesso. End point secondario, inoltre, è quello di fornire elementi utili per futuri studi comparativi tra le due tecniche chirurgiche.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994212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 </a:t>
            </a:r>
            <a:r>
              <a:rPr lang="en-US" sz="1200" kern="1200" dirty="0" err="1">
                <a:solidFill>
                  <a:schemeClr val="tx1"/>
                </a:solidFill>
                <a:effectLst/>
                <a:latin typeface="+mn-lt"/>
                <a:ea typeface="+mn-ea"/>
                <a:cs typeface="+mn-cs"/>
              </a:rPr>
              <a:t>parametri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antropometrici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basali</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inclusi</a:t>
            </a:r>
            <a:r>
              <a:rPr lang="en-US" sz="1200" kern="1200" dirty="0">
                <a:solidFill>
                  <a:schemeClr val="tx1"/>
                </a:solidFill>
                <a:effectLst/>
                <a:latin typeface="+mn-lt"/>
                <a:ea typeface="+mn-ea"/>
                <a:cs typeface="+mn-cs"/>
              </a:rPr>
              <a:t> peso </a:t>
            </a:r>
            <a:r>
              <a:rPr lang="en-US" sz="1200" kern="1200" dirty="0" err="1">
                <a:solidFill>
                  <a:schemeClr val="tx1"/>
                </a:solidFill>
                <a:effectLst/>
                <a:latin typeface="+mn-lt"/>
                <a:ea typeface="+mn-ea"/>
                <a:cs typeface="+mn-cs"/>
              </a:rPr>
              <a:t>corporeo</a:t>
            </a:r>
            <a:r>
              <a:rPr lang="en-US" sz="1200" kern="1200" dirty="0">
                <a:solidFill>
                  <a:schemeClr val="tx1"/>
                </a:solidFill>
                <a:effectLst/>
                <a:latin typeface="+mn-lt"/>
                <a:ea typeface="+mn-ea"/>
                <a:cs typeface="+mn-cs"/>
              </a:rPr>
              <a:t>, BMI, BSA, </a:t>
            </a:r>
            <a:r>
              <a:rPr lang="en-US" sz="1200" kern="1200" dirty="0" err="1">
                <a:solidFill>
                  <a:schemeClr val="tx1"/>
                </a:solidFill>
                <a:effectLst/>
                <a:latin typeface="+mn-lt"/>
                <a:ea typeface="+mn-ea"/>
                <a:cs typeface="+mn-cs"/>
              </a:rPr>
              <a:t>circonferenza</a:t>
            </a:r>
            <a:r>
              <a:rPr lang="en-US" sz="1200" kern="1200" dirty="0">
                <a:solidFill>
                  <a:schemeClr val="tx1"/>
                </a:solidFill>
                <a:effectLst/>
                <a:latin typeface="+mn-lt"/>
                <a:ea typeface="+mn-ea"/>
                <a:cs typeface="+mn-cs"/>
              </a:rPr>
              <a:t> vita, </a:t>
            </a:r>
            <a:r>
              <a:rPr lang="en-US" sz="1200" kern="1200" dirty="0" err="1">
                <a:solidFill>
                  <a:schemeClr val="tx1"/>
                </a:solidFill>
                <a:effectLst/>
                <a:latin typeface="+mn-lt"/>
                <a:ea typeface="+mn-ea"/>
                <a:cs typeface="+mn-cs"/>
              </a:rPr>
              <a:t>fianchi</a:t>
            </a:r>
            <a:r>
              <a:rPr lang="en-US" sz="1200" kern="1200" dirty="0">
                <a:solidFill>
                  <a:schemeClr val="tx1"/>
                </a:solidFill>
                <a:effectLst/>
                <a:latin typeface="+mn-lt"/>
                <a:ea typeface="+mn-ea"/>
                <a:cs typeface="+mn-cs"/>
              </a:rPr>
              <a:t> e WHR — </a:t>
            </a:r>
            <a:r>
              <a:rPr lang="en-US" sz="1200" b="1" kern="1200" dirty="0">
                <a:solidFill>
                  <a:schemeClr val="tx1"/>
                </a:solidFill>
                <a:effectLst/>
                <a:latin typeface="+mn-lt"/>
                <a:ea typeface="+mn-ea"/>
                <a:cs typeface="+mn-cs"/>
              </a:rPr>
              <a:t>non </a:t>
            </a:r>
            <a:r>
              <a:rPr lang="en-US" sz="1200" b="1" kern="1200" dirty="0" err="1">
                <a:solidFill>
                  <a:schemeClr val="tx1"/>
                </a:solidFill>
                <a:effectLst/>
                <a:latin typeface="+mn-lt"/>
                <a:ea typeface="+mn-ea"/>
                <a:cs typeface="+mn-cs"/>
              </a:rPr>
              <a:t>mostrano</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differenze</a:t>
            </a:r>
            <a:r>
              <a:rPr lang="en-US" sz="1200" b="1" kern="1200" dirty="0">
                <a:solidFill>
                  <a:schemeClr val="tx1"/>
                </a:solidFill>
                <a:effectLst/>
                <a:latin typeface="+mn-lt"/>
                <a:ea typeface="+mn-ea"/>
                <a:cs typeface="+mn-cs"/>
              </a:rPr>
              <a:t> significative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gruppi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candidati</a:t>
            </a:r>
            <a:r>
              <a:rPr lang="en-US" sz="1200" kern="1200" dirty="0">
                <a:solidFill>
                  <a:schemeClr val="tx1"/>
                </a:solidFill>
                <a:effectLst/>
                <a:latin typeface="+mn-lt"/>
                <a:ea typeface="+mn-ea"/>
                <a:cs typeface="+mn-cs"/>
              </a:rPr>
              <a:t> alle due procedure. La </a:t>
            </a:r>
            <a:r>
              <a:rPr lang="en-US" sz="1200" kern="1200" dirty="0" err="1">
                <a:solidFill>
                  <a:schemeClr val="tx1"/>
                </a:solidFill>
                <a:effectLst/>
                <a:latin typeface="+mn-lt"/>
                <a:ea typeface="+mn-ea"/>
                <a:cs typeface="+mn-cs"/>
              </a:rPr>
              <a:t>prevalenza</a:t>
            </a:r>
            <a:r>
              <a:rPr lang="en-US" sz="1200" kern="1200" dirty="0">
                <a:solidFill>
                  <a:schemeClr val="tx1"/>
                </a:solidFill>
                <a:effectLst/>
                <a:latin typeface="+mn-lt"/>
                <a:ea typeface="+mn-ea"/>
                <a:cs typeface="+mn-cs"/>
              </a:rPr>
              <a:t> di </a:t>
            </a:r>
            <a:r>
              <a:rPr lang="en-US" sz="1200" kern="1200" dirty="0" err="1">
                <a:solidFill>
                  <a:schemeClr val="tx1"/>
                </a:solidFill>
                <a:effectLst/>
                <a:latin typeface="+mn-lt"/>
                <a:ea typeface="+mn-ea"/>
                <a:cs typeface="+mn-cs"/>
              </a:rPr>
              <a:t>condizioni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cardiovascolari</a:t>
            </a:r>
            <a:r>
              <a:rPr lang="en-US" sz="1200" kern="1200" dirty="0">
                <a:solidFill>
                  <a:schemeClr val="tx1"/>
                </a:solidFill>
                <a:effectLst/>
                <a:latin typeface="+mn-lt"/>
                <a:ea typeface="+mn-ea"/>
                <a:cs typeface="+mn-cs"/>
              </a:rPr>
              <a:t> o </a:t>
            </a:r>
            <a:r>
              <a:rPr lang="en-US" sz="1200" kern="1200" dirty="0" err="1">
                <a:solidFill>
                  <a:schemeClr val="tx1"/>
                </a:solidFill>
                <a:effectLst/>
                <a:latin typeface="+mn-lt"/>
                <a:ea typeface="+mn-ea"/>
                <a:cs typeface="+mn-cs"/>
              </a:rPr>
              <a:t>renali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aggiuntive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risulta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bassa</a:t>
            </a:r>
            <a:r>
              <a:rPr lang="en-US" sz="1200" kern="1200" dirty="0">
                <a:solidFill>
                  <a:schemeClr val="tx1"/>
                </a:solidFill>
                <a:effectLst/>
                <a:latin typeface="+mn-lt"/>
                <a:ea typeface="+mn-ea"/>
                <a:cs typeface="+mn-cs"/>
              </a:rPr>
              <a:t> in </a:t>
            </a:r>
            <a:r>
              <a:rPr lang="en-US" sz="1200" kern="1200" dirty="0" err="1">
                <a:solidFill>
                  <a:schemeClr val="tx1"/>
                </a:solidFill>
                <a:effectLst/>
                <a:latin typeface="+mn-lt"/>
                <a:ea typeface="+mn-ea"/>
                <a:cs typeface="+mn-cs"/>
              </a:rPr>
              <a:t>entrambi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gruppi</a:t>
            </a:r>
            <a:r>
              <a:rPr lang="en-US" sz="1200" kern="1200" dirty="0">
                <a:solidFill>
                  <a:schemeClr val="tx1"/>
                </a:solidFill>
                <a:effectLst/>
                <a:latin typeface="+mn-lt"/>
                <a:ea typeface="+mn-ea"/>
                <a:cs typeface="+mn-cs"/>
              </a:rPr>
              <a:t>. Il 41,8% </a:t>
            </a:r>
            <a:r>
              <a:rPr lang="en-US" sz="1200" kern="1200" dirty="0" err="1">
                <a:solidFill>
                  <a:schemeClr val="tx1"/>
                </a:solidFill>
                <a:effectLst/>
                <a:latin typeface="+mn-lt"/>
                <a:ea typeface="+mn-ea"/>
                <a:cs typeface="+mn-cs"/>
              </a:rPr>
              <a:t>dei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pazienti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presenta</a:t>
            </a:r>
            <a:r>
              <a:rPr lang="en-US" sz="1200" kern="1200" dirty="0">
                <a:solidFill>
                  <a:schemeClr val="tx1"/>
                </a:solidFill>
                <a:effectLst/>
                <a:latin typeface="+mn-lt"/>
                <a:ea typeface="+mn-ea"/>
                <a:cs typeface="+mn-cs"/>
              </a:rPr>
              <a:t> IAS; il 34.1 % </a:t>
            </a:r>
            <a:r>
              <a:rPr lang="en-US" sz="1200" kern="1200" dirty="0" err="1">
                <a:solidFill>
                  <a:schemeClr val="tx1"/>
                </a:solidFill>
                <a:effectLst/>
                <a:latin typeface="+mn-lt"/>
                <a:ea typeface="+mn-ea"/>
                <a:cs typeface="+mn-cs"/>
              </a:rPr>
              <a:t>dislipidemia</a:t>
            </a:r>
            <a:r>
              <a:rPr lang="en-US" sz="1200" kern="1200" dirty="0">
                <a:solidFill>
                  <a:schemeClr val="tx1"/>
                </a:solidFill>
                <a:effectLst/>
                <a:latin typeface="+mn-lt"/>
                <a:ea typeface="+mn-ea"/>
                <a:cs typeface="+mn-cs"/>
              </a:rPr>
              <a:t> il 19.1% </a:t>
            </a:r>
            <a:r>
              <a:rPr lang="en-US" sz="1200" kern="1200" dirty="0" err="1">
                <a:solidFill>
                  <a:schemeClr val="tx1"/>
                </a:solidFill>
                <a:effectLst/>
                <a:latin typeface="+mn-lt"/>
                <a:ea typeface="+mn-ea"/>
                <a:cs typeface="+mn-cs"/>
              </a:rPr>
              <a:t>diabete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mellito</a:t>
            </a:r>
            <a:r>
              <a:rPr lang="en-US" sz="1200" kern="1200" dirty="0">
                <a:solidFill>
                  <a:schemeClr val="tx1"/>
                </a:solidFill>
                <a:effectLst/>
                <a:latin typeface="+mn-lt"/>
                <a:ea typeface="+mn-ea"/>
                <a:cs typeface="+mn-cs"/>
              </a:rPr>
              <a:t> con </a:t>
            </a:r>
            <a:r>
              <a:rPr lang="en-US" sz="1200" kern="1200" dirty="0" err="1">
                <a:solidFill>
                  <a:schemeClr val="tx1"/>
                </a:solidFill>
                <a:effectLst/>
                <a:latin typeface="+mn-lt"/>
                <a:ea typeface="+mn-ea"/>
                <a:cs typeface="+mn-cs"/>
              </a:rPr>
              <a:t>distribuzione</a:t>
            </a:r>
            <a:r>
              <a:rPr lang="en-US" sz="1200" kern="1200" dirty="0">
                <a:solidFill>
                  <a:schemeClr val="tx1"/>
                </a:solidFill>
                <a:effectLst/>
                <a:latin typeface="+mn-lt"/>
                <a:ea typeface="+mn-ea"/>
                <a:cs typeface="+mn-cs"/>
              </a:rPr>
              <a:t> simile </a:t>
            </a:r>
            <a:r>
              <a:rPr lang="en-US" sz="1200" kern="1200" dirty="0" err="1">
                <a:solidFill>
                  <a:schemeClr val="tx1"/>
                </a:solidFill>
                <a:effectLst/>
                <a:latin typeface="+mn-lt"/>
                <a:ea typeface="+mn-ea"/>
                <a:cs typeface="+mn-cs"/>
              </a:rPr>
              <a:t>sia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nella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popolazione</a:t>
            </a:r>
            <a:r>
              <a:rPr lang="en-US" sz="1200" kern="1200" dirty="0">
                <a:solidFill>
                  <a:schemeClr val="tx1"/>
                </a:solidFill>
                <a:effectLst/>
                <a:latin typeface="+mn-lt"/>
                <a:ea typeface="+mn-ea"/>
                <a:cs typeface="+mn-cs"/>
              </a:rPr>
              <a:t> OAGB </a:t>
            </a:r>
            <a:r>
              <a:rPr lang="en-US" sz="1200" kern="1200" dirty="0" err="1">
                <a:solidFill>
                  <a:schemeClr val="tx1"/>
                </a:solidFill>
                <a:effectLst/>
                <a:latin typeface="+mn-lt"/>
                <a:ea typeface="+mn-ea"/>
                <a:cs typeface="+mn-cs"/>
              </a:rPr>
              <a:t>che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nella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popolazione</a:t>
            </a:r>
            <a:r>
              <a:rPr lang="en-US" sz="1200" kern="1200" dirty="0">
                <a:solidFill>
                  <a:schemeClr val="tx1"/>
                </a:solidFill>
                <a:effectLst/>
                <a:latin typeface="+mn-lt"/>
                <a:ea typeface="+mn-ea"/>
                <a:cs typeface="+mn-cs"/>
              </a:rPr>
              <a:t> Sleeve. </a:t>
            </a:r>
            <a:r>
              <a:rPr lang="en-US" sz="1200" kern="1200" dirty="0" err="1">
                <a:solidFill>
                  <a:schemeClr val="tx1"/>
                </a:solidFill>
                <a:effectLst/>
                <a:latin typeface="+mn-lt"/>
                <a:ea typeface="+mn-ea"/>
                <a:cs typeface="+mn-cs"/>
              </a:rPr>
              <a:t>L’unico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statisticamente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significativo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risulta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essere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l’età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chiaramente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superiore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pazienti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candidati</a:t>
            </a:r>
            <a:r>
              <a:rPr lang="en-US" sz="1200" kern="1200" dirty="0">
                <a:solidFill>
                  <a:schemeClr val="tx1"/>
                </a:solidFill>
                <a:effectLst/>
                <a:latin typeface="+mn-lt"/>
                <a:ea typeface="+mn-ea"/>
                <a:cs typeface="+mn-cs"/>
              </a:rPr>
              <a:t> ad OAGB. </a:t>
            </a:r>
            <a:endParaRPr lang="it-IT"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42235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Dal punto di vista </a:t>
            </a:r>
            <a:r>
              <a:rPr lang="en-US" sz="1200" kern="1200" dirty="0" err="1">
                <a:solidFill>
                  <a:schemeClr val="tx1"/>
                </a:solidFill>
                <a:effectLst/>
                <a:latin typeface="+mn-lt"/>
                <a:ea typeface="+mn-ea"/>
                <a:cs typeface="+mn-cs"/>
              </a:rPr>
              <a:t>laboratoristico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Possiamo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vedere</a:t>
            </a:r>
            <a:r>
              <a:rPr lang="en-US" sz="1200" kern="1200" dirty="0">
                <a:solidFill>
                  <a:schemeClr val="tx1"/>
                </a:solidFill>
                <a:effectLst/>
                <a:latin typeface="+mn-lt"/>
                <a:ea typeface="+mn-ea"/>
                <a:cs typeface="+mn-cs"/>
              </a:rPr>
              <a:t> come al baseline </a:t>
            </a:r>
            <a:r>
              <a:rPr lang="en-US" sz="1200" kern="1200" dirty="0" err="1">
                <a:solidFill>
                  <a:schemeClr val="tx1"/>
                </a:solidFill>
                <a:effectLst/>
                <a:latin typeface="+mn-lt"/>
                <a:ea typeface="+mn-ea"/>
                <a:cs typeface="+mn-cs"/>
              </a:rPr>
              <a:t>risulta</a:t>
            </a:r>
            <a:r>
              <a:rPr lang="en-US" sz="1200" kern="1200" dirty="0">
                <a:solidFill>
                  <a:schemeClr val="tx1"/>
                </a:solidFill>
                <a:effectLst/>
                <a:latin typeface="+mn-lt"/>
                <a:ea typeface="+mn-ea"/>
                <a:cs typeface="+mn-cs"/>
              </a:rPr>
              <a:t> come </a:t>
            </a:r>
            <a:r>
              <a:rPr lang="en-US" sz="1200" kern="1200" dirty="0" err="1">
                <a:solidFill>
                  <a:schemeClr val="tx1"/>
                </a:solidFill>
                <a:effectLst/>
                <a:latin typeface="+mn-lt"/>
                <a:ea typeface="+mn-ea"/>
                <a:cs typeface="+mn-cs"/>
              </a:rPr>
              <a:t>unico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dato</a:t>
            </a:r>
            <a:r>
              <a:rPr lang="en-US" sz="1200" kern="1200" dirty="0">
                <a:solidFill>
                  <a:schemeClr val="tx1"/>
                </a:solidFill>
                <a:effectLst/>
                <a:latin typeface="+mn-lt"/>
                <a:ea typeface="+mn-ea"/>
                <a:cs typeface="+mn-cs"/>
              </a:rPr>
              <a:t> </a:t>
            </a:r>
            <a:r>
              <a:rPr lang="it-IT" sz="1200" kern="1200" dirty="0">
                <a:solidFill>
                  <a:schemeClr val="tx1"/>
                </a:solidFill>
                <a:effectLst/>
                <a:latin typeface="+mn-lt"/>
                <a:ea typeface="+mn-ea"/>
                <a:cs typeface="+mn-cs"/>
              </a:rPr>
              <a:t>una </a:t>
            </a:r>
            <a:r>
              <a:rPr lang="it-IT" sz="1200" kern="1200" dirty="0" err="1">
                <a:solidFill>
                  <a:schemeClr val="tx1"/>
                </a:solidFill>
                <a:effectLst/>
                <a:latin typeface="+mn-lt"/>
                <a:ea typeface="+mn-ea"/>
                <a:cs typeface="+mn-cs"/>
              </a:rPr>
              <a:t>eGFR</a:t>
            </a:r>
            <a:r>
              <a:rPr lang="it-IT" sz="1200" kern="1200" dirty="0">
                <a:solidFill>
                  <a:schemeClr val="tx1"/>
                </a:solidFill>
                <a:effectLst/>
                <a:latin typeface="+mn-lt"/>
                <a:ea typeface="+mn-ea"/>
                <a:cs typeface="+mn-cs"/>
              </a:rPr>
              <a:t> statisticamente più alta nei pz da sottoporre a Sleeve.</a:t>
            </a:r>
          </a:p>
          <a:p>
            <a:r>
              <a:rPr lang="it-IT" sz="1200" kern="1200" dirty="0">
                <a:solidFill>
                  <a:schemeClr val="tx1"/>
                </a:solidFill>
                <a:effectLst/>
                <a:latin typeface="+mn-lt"/>
                <a:ea typeface="+mn-ea"/>
                <a:cs typeface="+mn-cs"/>
              </a:rPr>
              <a:t>Gli score </a:t>
            </a:r>
            <a:r>
              <a:rPr lang="it-IT" sz="1200" kern="1200" dirty="0" err="1">
                <a:solidFill>
                  <a:schemeClr val="tx1"/>
                </a:solidFill>
                <a:effectLst/>
                <a:latin typeface="+mn-lt"/>
                <a:ea typeface="+mn-ea"/>
                <a:cs typeface="+mn-cs"/>
              </a:rPr>
              <a:t>Framingham</a:t>
            </a:r>
            <a:r>
              <a:rPr lang="it-IT" sz="1200" kern="1200" dirty="0">
                <a:solidFill>
                  <a:schemeClr val="tx1"/>
                </a:solidFill>
                <a:effectLst/>
                <a:latin typeface="+mn-lt"/>
                <a:ea typeface="+mn-ea"/>
                <a:cs typeface="+mn-cs"/>
              </a:rPr>
              <a:t>, Score 2 ed </a:t>
            </a:r>
            <a:r>
              <a:rPr lang="it-IT" sz="1200" kern="1200" dirty="0" err="1">
                <a:solidFill>
                  <a:schemeClr val="tx1"/>
                </a:solidFill>
                <a:effectLst/>
                <a:latin typeface="+mn-lt"/>
                <a:ea typeface="+mn-ea"/>
                <a:cs typeface="+mn-cs"/>
              </a:rPr>
              <a:t>Arose</a:t>
            </a:r>
            <a:r>
              <a:rPr lang="it-IT" sz="1200" kern="1200" dirty="0">
                <a:solidFill>
                  <a:schemeClr val="tx1"/>
                </a:solidFill>
                <a:effectLst/>
                <a:latin typeface="+mn-lt"/>
                <a:ea typeface="+mn-ea"/>
                <a:cs typeface="+mn-cs"/>
              </a:rPr>
              <a:t> hanno rischi sovrapponibili, ma al contrario i punteggi derivati dalle equazioni </a:t>
            </a:r>
            <a:r>
              <a:rPr lang="it-IT" sz="1200" kern="1200" dirty="0" err="1">
                <a:solidFill>
                  <a:schemeClr val="tx1"/>
                </a:solidFill>
                <a:effectLst/>
                <a:latin typeface="+mn-lt"/>
                <a:ea typeface="+mn-ea"/>
                <a:cs typeface="+mn-cs"/>
              </a:rPr>
              <a:t>prevent</a:t>
            </a:r>
            <a:r>
              <a:rPr lang="it-IT" sz="1200" kern="1200" dirty="0">
                <a:solidFill>
                  <a:schemeClr val="tx1"/>
                </a:solidFill>
                <a:effectLst/>
                <a:latin typeface="+mn-lt"/>
                <a:ea typeface="+mn-ea"/>
                <a:cs typeface="+mn-cs"/>
              </a:rPr>
              <a:t> a 10 e 30 anni risultano significativamente più elevati nei pazienti candidati ad OAGB. Questo dato ci suggerisce che i pazienti candidati ad OAGB  presentano un Burden cardiovascolare più elevato coerente sia con la loro età mediana più elevata che con il profilo metabolico. </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935437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6 </a:t>
            </a:r>
            <a:r>
              <a:rPr lang="en-US" sz="1200" kern="1200" dirty="0" err="1">
                <a:solidFill>
                  <a:schemeClr val="tx1"/>
                </a:solidFill>
                <a:effectLst/>
                <a:latin typeface="+mn-lt"/>
                <a:ea typeface="+mn-ea"/>
                <a:cs typeface="+mn-cs"/>
              </a:rPr>
              <a:t>mesi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dall’intervento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chirurgico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entrambi</a:t>
            </a:r>
            <a:r>
              <a:rPr lang="en-US" sz="1200" kern="1200" dirty="0">
                <a:solidFill>
                  <a:schemeClr val="tx1"/>
                </a:solidFill>
                <a:effectLst/>
                <a:latin typeface="+mn-lt"/>
                <a:ea typeface="+mn-ea"/>
                <a:cs typeface="+mn-cs"/>
              </a:rPr>
              <a:t> I </a:t>
            </a:r>
            <a:r>
              <a:rPr lang="en-US" sz="1200" kern="1200" dirty="0" err="1">
                <a:solidFill>
                  <a:schemeClr val="tx1"/>
                </a:solidFill>
                <a:effectLst/>
                <a:latin typeface="+mn-lt"/>
                <a:ea typeface="+mn-ea"/>
                <a:cs typeface="+mn-cs"/>
              </a:rPr>
              <a:t>gruppi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hanno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mostrato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riduzioni</a:t>
            </a:r>
            <a:r>
              <a:rPr lang="en-US" sz="1200" kern="1200" dirty="0">
                <a:solidFill>
                  <a:schemeClr val="tx1"/>
                </a:solidFill>
                <a:effectLst/>
                <a:latin typeface="+mn-lt"/>
                <a:ea typeface="+mn-ea"/>
                <a:cs typeface="+mn-cs"/>
              </a:rPr>
              <a:t> significative </a:t>
            </a:r>
            <a:r>
              <a:rPr lang="en-US" sz="1200" kern="1200" dirty="0" err="1">
                <a:solidFill>
                  <a:schemeClr val="tx1"/>
                </a:solidFill>
                <a:effectLst/>
                <a:latin typeface="+mn-lt"/>
                <a:ea typeface="+mn-ea"/>
                <a:cs typeface="+mn-cs"/>
              </a:rPr>
              <a:t>dei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parametri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antropometrici</a:t>
            </a:r>
            <a:r>
              <a:rPr lang="en-US" sz="1200" kern="1200" dirty="0">
                <a:solidFill>
                  <a:schemeClr val="tx1"/>
                </a:solidFill>
                <a:effectLst/>
                <a:latin typeface="+mn-lt"/>
                <a:ea typeface="+mn-ea"/>
                <a:cs typeface="+mn-cs"/>
              </a:rPr>
              <a:t> (Peso </a:t>
            </a:r>
            <a:r>
              <a:rPr lang="en-US" sz="1200" kern="1200" dirty="0" err="1">
                <a:solidFill>
                  <a:schemeClr val="tx1"/>
                </a:solidFill>
                <a:effectLst/>
                <a:latin typeface="+mn-lt"/>
                <a:ea typeface="+mn-ea"/>
                <a:cs typeface="+mn-cs"/>
              </a:rPr>
              <a:t>corporeo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mediano</a:t>
            </a:r>
            <a:r>
              <a:rPr lang="en-US" sz="1200" kern="1200" dirty="0">
                <a:solidFill>
                  <a:schemeClr val="tx1"/>
                </a:solidFill>
                <a:effectLst/>
                <a:latin typeface="+mn-lt"/>
                <a:ea typeface="+mn-ea"/>
                <a:cs typeface="+mn-cs"/>
              </a:rPr>
              <a:t> 86 kg, BMI </a:t>
            </a:r>
            <a:r>
              <a:rPr lang="en-US" sz="1200" kern="1200" dirty="0" err="1">
                <a:solidFill>
                  <a:schemeClr val="tx1"/>
                </a:solidFill>
                <a:effectLst/>
                <a:latin typeface="+mn-lt"/>
                <a:ea typeface="+mn-ea"/>
                <a:cs typeface="+mn-cs"/>
              </a:rPr>
              <a:t>mediano</a:t>
            </a:r>
            <a:r>
              <a:rPr lang="en-US" sz="1200" kern="1200" dirty="0">
                <a:solidFill>
                  <a:schemeClr val="tx1"/>
                </a:solidFill>
                <a:effectLst/>
                <a:latin typeface="+mn-lt"/>
                <a:ea typeface="+mn-ea"/>
                <a:cs typeface="+mn-cs"/>
              </a:rPr>
              <a:t> 29.75); in </a:t>
            </a:r>
            <a:r>
              <a:rPr lang="en-US" sz="1200" kern="1200" dirty="0" err="1">
                <a:solidFill>
                  <a:schemeClr val="tx1"/>
                </a:solidFill>
                <a:effectLst/>
                <a:latin typeface="+mn-lt"/>
                <a:ea typeface="+mn-ea"/>
                <a:cs typeface="+mn-cs"/>
              </a:rPr>
              <a:t>particolar</a:t>
            </a:r>
            <a:r>
              <a:rPr lang="en-US" sz="1200" kern="1200" dirty="0">
                <a:solidFill>
                  <a:schemeClr val="tx1"/>
                </a:solidFill>
                <a:effectLst/>
                <a:latin typeface="+mn-lt"/>
                <a:ea typeface="+mn-ea"/>
                <a:cs typeface="+mn-cs"/>
              </a:rPr>
              <a:t> modo la </a:t>
            </a:r>
            <a:r>
              <a:rPr lang="en-US" sz="1200" kern="1200" dirty="0" err="1">
                <a:solidFill>
                  <a:schemeClr val="tx1"/>
                </a:solidFill>
                <a:effectLst/>
                <a:latin typeface="+mn-lt"/>
                <a:ea typeface="+mn-ea"/>
                <a:cs typeface="+mn-cs"/>
              </a:rPr>
              <a:t>circonferenza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fianchi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risulta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essere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inferiore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nel</a:t>
            </a:r>
            <a:r>
              <a:rPr lang="en-US" sz="1200" kern="1200" dirty="0">
                <a:solidFill>
                  <a:schemeClr val="tx1"/>
                </a:solidFill>
                <a:effectLst/>
                <a:latin typeface="+mn-lt"/>
                <a:ea typeface="+mn-ea"/>
                <a:cs typeface="+mn-cs"/>
              </a:rPr>
              <a:t> Gruppo </a:t>
            </a:r>
            <a:r>
              <a:rPr lang="en-US" sz="1200" kern="1200" dirty="0" err="1">
                <a:solidFill>
                  <a:schemeClr val="tx1"/>
                </a:solidFill>
                <a:effectLst/>
                <a:latin typeface="+mn-lt"/>
                <a:ea typeface="+mn-ea"/>
                <a:cs typeface="+mn-cs"/>
              </a:rPr>
              <a:t>candidato</a:t>
            </a:r>
            <a:r>
              <a:rPr lang="en-US" sz="1200" kern="1200" dirty="0">
                <a:solidFill>
                  <a:schemeClr val="tx1"/>
                </a:solidFill>
                <a:effectLst/>
                <a:latin typeface="+mn-lt"/>
                <a:ea typeface="+mn-ea"/>
                <a:cs typeface="+mn-cs"/>
              </a:rPr>
              <a:t> ad OAGB. Non ci </a:t>
            </a:r>
            <a:r>
              <a:rPr lang="en-US" sz="1200" kern="1200" dirty="0" err="1">
                <a:solidFill>
                  <a:schemeClr val="tx1"/>
                </a:solidFill>
                <a:effectLst/>
                <a:latin typeface="+mn-lt"/>
                <a:ea typeface="+mn-ea"/>
                <a:cs typeface="+mn-cs"/>
              </a:rPr>
              <a:t>sono</a:t>
            </a:r>
            <a:r>
              <a:rPr lang="en-US" sz="1200" kern="1200" dirty="0">
                <a:solidFill>
                  <a:schemeClr val="tx1"/>
                </a:solidFill>
                <a:effectLst/>
                <a:latin typeface="+mn-lt"/>
                <a:ea typeface="+mn-ea"/>
                <a:cs typeface="+mn-cs"/>
              </a:rPr>
              <a:t> state </a:t>
            </a:r>
            <a:r>
              <a:rPr lang="en-US" sz="1200" kern="1200" dirty="0" err="1">
                <a:solidFill>
                  <a:schemeClr val="tx1"/>
                </a:solidFill>
                <a:effectLst/>
                <a:latin typeface="+mn-lt"/>
                <a:ea typeface="+mn-ea"/>
                <a:cs typeface="+mn-cs"/>
              </a:rPr>
              <a:t>differenze</a:t>
            </a:r>
            <a:r>
              <a:rPr lang="en-US" sz="1200" kern="1200" dirty="0">
                <a:solidFill>
                  <a:schemeClr val="tx1"/>
                </a:solidFill>
                <a:effectLst/>
                <a:latin typeface="+mn-lt"/>
                <a:ea typeface="+mn-ea"/>
                <a:cs typeface="+mn-cs"/>
              </a:rPr>
              <a:t> significative </a:t>
            </a:r>
            <a:r>
              <a:rPr lang="en-US" sz="1200" kern="1200" dirty="0" err="1">
                <a:solidFill>
                  <a:schemeClr val="tx1"/>
                </a:solidFill>
                <a:effectLst/>
                <a:latin typeface="+mn-lt"/>
                <a:ea typeface="+mn-ea"/>
                <a:cs typeface="+mn-cs"/>
              </a:rPr>
              <a:t>riguardo</a:t>
            </a:r>
            <a:r>
              <a:rPr lang="en-US" sz="1200" kern="1200" dirty="0">
                <a:solidFill>
                  <a:schemeClr val="tx1"/>
                </a:solidFill>
                <a:effectLst/>
                <a:latin typeface="+mn-lt"/>
                <a:ea typeface="+mn-ea"/>
                <a:cs typeface="+mn-cs"/>
              </a:rPr>
              <a:t> I </a:t>
            </a:r>
            <a:r>
              <a:rPr lang="en-US" sz="1200" kern="1200" dirty="0" err="1">
                <a:solidFill>
                  <a:schemeClr val="tx1"/>
                </a:solidFill>
                <a:effectLst/>
                <a:latin typeface="+mn-lt"/>
                <a:ea typeface="+mn-ea"/>
                <a:cs typeface="+mn-cs"/>
              </a:rPr>
              <a:t>valori</a:t>
            </a:r>
            <a:r>
              <a:rPr lang="en-US" sz="1200" kern="1200" dirty="0">
                <a:solidFill>
                  <a:schemeClr val="tx1"/>
                </a:solidFill>
                <a:effectLst/>
                <a:latin typeface="+mn-lt"/>
                <a:ea typeface="+mn-ea"/>
                <a:cs typeface="+mn-cs"/>
              </a:rPr>
              <a:t> di </a:t>
            </a:r>
            <a:r>
              <a:rPr lang="en-US" sz="1200" kern="1200" dirty="0" err="1">
                <a:solidFill>
                  <a:schemeClr val="tx1"/>
                </a:solidFill>
                <a:effectLst/>
                <a:latin typeface="+mn-lt"/>
                <a:ea typeface="+mn-ea"/>
                <a:cs typeface="+mn-cs"/>
              </a:rPr>
              <a:t>pressione</a:t>
            </a:r>
            <a:r>
              <a:rPr lang="en-US" sz="1200" kern="1200" dirty="0">
                <a:solidFill>
                  <a:schemeClr val="tx1"/>
                </a:solidFill>
                <a:effectLst/>
                <a:latin typeface="+mn-lt"/>
                <a:ea typeface="+mn-ea"/>
                <a:cs typeface="+mn-cs"/>
              </a:rPr>
              <a:t> arteriosa, </a:t>
            </a:r>
            <a:r>
              <a:rPr lang="en-US" sz="1200" kern="1200" dirty="0" err="1">
                <a:solidFill>
                  <a:schemeClr val="tx1"/>
                </a:solidFill>
                <a:effectLst/>
                <a:latin typeface="+mn-lt"/>
                <a:ea typeface="+mn-ea"/>
                <a:cs typeface="+mn-cs"/>
              </a:rPr>
              <a:t>mentre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l’analisi</a:t>
            </a:r>
            <a:r>
              <a:rPr lang="en-US" sz="1200" kern="1200" dirty="0">
                <a:solidFill>
                  <a:schemeClr val="tx1"/>
                </a:solidFill>
                <a:effectLst/>
                <a:latin typeface="+mn-lt"/>
                <a:ea typeface="+mn-ea"/>
                <a:cs typeface="+mn-cs"/>
              </a:rPr>
              <a:t> del </a:t>
            </a:r>
            <a:r>
              <a:rPr lang="en-US" sz="1200" kern="1200" dirty="0" err="1">
                <a:solidFill>
                  <a:schemeClr val="tx1"/>
                </a:solidFill>
                <a:effectLst/>
                <a:latin typeface="+mn-lt"/>
                <a:ea typeface="+mn-ea"/>
                <a:cs typeface="+mn-cs"/>
              </a:rPr>
              <a:t>profilo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lipidico</a:t>
            </a:r>
            <a:r>
              <a:rPr lang="en-US" sz="1200" kern="1200" dirty="0">
                <a:solidFill>
                  <a:schemeClr val="tx1"/>
                </a:solidFill>
                <a:effectLst/>
                <a:latin typeface="+mn-lt"/>
                <a:ea typeface="+mn-ea"/>
                <a:cs typeface="+mn-cs"/>
              </a:rPr>
              <a:t> ha </a:t>
            </a:r>
            <a:r>
              <a:rPr lang="en-US" sz="1200" kern="1200" dirty="0" err="1">
                <a:solidFill>
                  <a:schemeClr val="tx1"/>
                </a:solidFill>
                <a:effectLst/>
                <a:latin typeface="+mn-lt"/>
                <a:ea typeface="+mn-ea"/>
                <a:cs typeface="+mn-cs"/>
              </a:rPr>
              <a:t>evidenziato</a:t>
            </a:r>
            <a:r>
              <a:rPr lang="en-US" sz="1200" kern="1200" dirty="0">
                <a:solidFill>
                  <a:schemeClr val="tx1"/>
                </a:solidFill>
                <a:effectLst/>
                <a:latin typeface="+mn-lt"/>
                <a:ea typeface="+mn-ea"/>
                <a:cs typeface="+mn-cs"/>
              </a:rPr>
              <a:t> un </a:t>
            </a:r>
            <a:r>
              <a:rPr lang="en-US" sz="1200" kern="1200" dirty="0" err="1">
                <a:solidFill>
                  <a:schemeClr val="tx1"/>
                </a:solidFill>
                <a:effectLst/>
                <a:latin typeface="+mn-lt"/>
                <a:ea typeface="+mn-ea"/>
                <a:cs typeface="+mn-cs"/>
              </a:rPr>
              <a:t>miglioramento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più</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evidente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pazienti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sottoposti</a:t>
            </a:r>
            <a:r>
              <a:rPr lang="en-US" sz="1200" kern="1200" dirty="0">
                <a:solidFill>
                  <a:schemeClr val="tx1"/>
                </a:solidFill>
                <a:effectLst/>
                <a:latin typeface="+mn-lt"/>
                <a:ea typeface="+mn-ea"/>
                <a:cs typeface="+mn-cs"/>
              </a:rPr>
              <a:t> a OAGB, </a:t>
            </a:r>
            <a:r>
              <a:rPr lang="en-US" sz="1200" kern="1200" dirty="0" err="1">
                <a:solidFill>
                  <a:schemeClr val="tx1"/>
                </a:solidFill>
                <a:effectLst/>
                <a:latin typeface="+mn-lt"/>
                <a:ea typeface="+mn-ea"/>
                <a:cs typeface="+mn-cs"/>
              </a:rPr>
              <a:t>associato</a:t>
            </a:r>
            <a:r>
              <a:rPr lang="en-US" sz="1200" kern="1200" dirty="0">
                <a:solidFill>
                  <a:schemeClr val="tx1"/>
                </a:solidFill>
                <a:effectLst/>
                <a:latin typeface="+mn-lt"/>
                <a:ea typeface="+mn-ea"/>
                <a:cs typeface="+mn-cs"/>
              </a:rPr>
              <a:t> a un </a:t>
            </a:r>
            <a:r>
              <a:rPr lang="en-US" sz="1200" kern="1200" dirty="0" err="1">
                <a:solidFill>
                  <a:schemeClr val="tx1"/>
                </a:solidFill>
                <a:effectLst/>
                <a:latin typeface="+mn-lt"/>
                <a:ea typeface="+mn-ea"/>
                <a:cs typeface="+mn-cs"/>
              </a:rPr>
              <a:t>impatto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metabolico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più</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ampio</a:t>
            </a:r>
            <a:r>
              <a:rPr lang="en-US" sz="1200" kern="1200" dirty="0">
                <a:solidFill>
                  <a:schemeClr val="tx1"/>
                </a:solidFill>
                <a:effectLst/>
                <a:latin typeface="+mn-lt"/>
                <a:ea typeface="+mn-ea"/>
                <a:cs typeface="+mn-cs"/>
              </a:rPr>
              <a:t>.</a:t>
            </a:r>
            <a:endParaRPr lang="it-IT"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164681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6 </a:t>
            </a:r>
            <a:r>
              <a:rPr lang="en-US" sz="1200" kern="1200" dirty="0" err="1">
                <a:solidFill>
                  <a:schemeClr val="tx1"/>
                </a:solidFill>
                <a:effectLst/>
                <a:latin typeface="+mn-lt"/>
                <a:ea typeface="+mn-ea"/>
                <a:cs typeface="+mn-cs"/>
              </a:rPr>
              <a:t>mesi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dall’intervento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chirurgico</a:t>
            </a:r>
            <a:r>
              <a:rPr lang="en-US" sz="1200" kern="1200" dirty="0">
                <a:solidFill>
                  <a:schemeClr val="tx1"/>
                </a:solidFill>
                <a:effectLst/>
                <a:latin typeface="+mn-lt"/>
                <a:ea typeface="+mn-ea"/>
                <a:cs typeface="+mn-cs"/>
              </a:rPr>
              <a:t>, I </a:t>
            </a:r>
            <a:r>
              <a:rPr lang="en-US" sz="1200" kern="1200" dirty="0" err="1">
                <a:solidFill>
                  <a:schemeClr val="tx1"/>
                </a:solidFill>
                <a:effectLst/>
                <a:latin typeface="+mn-lt"/>
                <a:ea typeface="+mn-ea"/>
                <a:cs typeface="+mn-cs"/>
              </a:rPr>
              <a:t>valori</a:t>
            </a:r>
            <a:r>
              <a:rPr lang="en-US" sz="1200" kern="1200" dirty="0">
                <a:solidFill>
                  <a:schemeClr val="tx1"/>
                </a:solidFill>
                <a:effectLst/>
                <a:latin typeface="+mn-lt"/>
                <a:ea typeface="+mn-ea"/>
                <a:cs typeface="+mn-cs"/>
              </a:rPr>
              <a:t> degli score Framingham, Score 2, Arose e Prevent Derived (10 e 30 anni) non </a:t>
            </a:r>
            <a:r>
              <a:rPr lang="en-US" sz="1200" kern="1200" dirty="0" err="1">
                <a:solidFill>
                  <a:schemeClr val="tx1"/>
                </a:solidFill>
                <a:effectLst/>
                <a:latin typeface="+mn-lt"/>
                <a:ea typeface="+mn-ea"/>
                <a:cs typeface="+mn-cs"/>
              </a:rPr>
              <a:t>presentano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differenze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statisticamente</a:t>
            </a:r>
            <a:r>
              <a:rPr lang="en-US" sz="1200" kern="1200" dirty="0">
                <a:solidFill>
                  <a:schemeClr val="tx1"/>
                </a:solidFill>
                <a:effectLst/>
                <a:latin typeface="+mn-lt"/>
                <a:ea typeface="+mn-ea"/>
                <a:cs typeface="+mn-cs"/>
              </a:rPr>
              <a:t> significative </a:t>
            </a:r>
            <a:r>
              <a:rPr lang="en-US" sz="1200" kern="1200" dirty="0" err="1">
                <a:solidFill>
                  <a:schemeClr val="tx1"/>
                </a:solidFill>
                <a:effectLst/>
                <a:latin typeface="+mn-lt"/>
                <a:ea typeface="+mn-ea"/>
                <a:cs typeface="+mn-cs"/>
              </a:rPr>
              <a:t>tra</a:t>
            </a:r>
            <a:r>
              <a:rPr lang="en-US" sz="1200" kern="1200" dirty="0">
                <a:solidFill>
                  <a:schemeClr val="tx1"/>
                </a:solidFill>
                <a:effectLst/>
                <a:latin typeface="+mn-lt"/>
                <a:ea typeface="+mn-ea"/>
                <a:cs typeface="+mn-cs"/>
              </a:rPr>
              <a:t> I 2 </a:t>
            </a:r>
            <a:r>
              <a:rPr lang="en-US" sz="1200" kern="1200" dirty="0" err="1">
                <a:solidFill>
                  <a:schemeClr val="tx1"/>
                </a:solidFill>
                <a:effectLst/>
                <a:latin typeface="+mn-lt"/>
                <a:ea typeface="+mn-ea"/>
                <a:cs typeface="+mn-cs"/>
              </a:rPr>
              <a:t>gruppi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Questo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dato</a:t>
            </a:r>
            <a:r>
              <a:rPr lang="en-US" sz="1200" kern="1200" dirty="0">
                <a:solidFill>
                  <a:schemeClr val="tx1"/>
                </a:solidFill>
                <a:effectLst/>
                <a:latin typeface="+mn-lt"/>
                <a:ea typeface="+mn-ea"/>
                <a:cs typeface="+mn-cs"/>
              </a:rPr>
              <a:t> è </a:t>
            </a:r>
            <a:r>
              <a:rPr lang="en-US" sz="1200" kern="1200" dirty="0" err="1">
                <a:solidFill>
                  <a:schemeClr val="tx1"/>
                </a:solidFill>
                <a:effectLst/>
                <a:latin typeface="+mn-lt"/>
                <a:ea typeface="+mn-ea"/>
                <a:cs typeface="+mn-cs"/>
              </a:rPr>
              <a:t>interessante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perchè</a:t>
            </a:r>
            <a:r>
              <a:rPr lang="en-US" sz="1200" kern="1200" dirty="0">
                <a:solidFill>
                  <a:schemeClr val="tx1"/>
                </a:solidFill>
                <a:effectLst/>
                <a:latin typeface="+mn-lt"/>
                <a:ea typeface="+mn-ea"/>
                <a:cs typeface="+mn-cs"/>
              </a:rPr>
              <a:t> al baseline I </a:t>
            </a:r>
            <a:r>
              <a:rPr lang="en-US" sz="1200" kern="1200" dirty="0" err="1">
                <a:solidFill>
                  <a:schemeClr val="tx1"/>
                </a:solidFill>
                <a:effectLst/>
                <a:latin typeface="+mn-lt"/>
                <a:ea typeface="+mn-ea"/>
                <a:cs typeface="+mn-cs"/>
              </a:rPr>
              <a:t>valori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derivati</a:t>
            </a:r>
            <a:r>
              <a:rPr lang="en-US" sz="1200" kern="1200" dirty="0">
                <a:solidFill>
                  <a:schemeClr val="tx1"/>
                </a:solidFill>
                <a:effectLst/>
                <a:latin typeface="+mn-lt"/>
                <a:ea typeface="+mn-ea"/>
                <a:cs typeface="+mn-cs"/>
              </a:rPr>
              <a:t> dal prevent </a:t>
            </a:r>
            <a:r>
              <a:rPr lang="en-US" sz="1200" kern="1200" dirty="0" err="1">
                <a:solidFill>
                  <a:schemeClr val="tx1"/>
                </a:solidFill>
                <a:effectLst/>
                <a:latin typeface="+mn-lt"/>
                <a:ea typeface="+mn-ea"/>
                <a:cs typeface="+mn-cs"/>
              </a:rPr>
              <a:t>erano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peggiori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nella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popolazione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doveva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essere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sottoposta</a:t>
            </a:r>
            <a:r>
              <a:rPr lang="en-US" sz="1200" kern="1200" dirty="0">
                <a:solidFill>
                  <a:schemeClr val="tx1"/>
                </a:solidFill>
                <a:effectLst/>
                <a:latin typeface="+mn-lt"/>
                <a:ea typeface="+mn-ea"/>
                <a:cs typeface="+mn-cs"/>
              </a:rPr>
              <a:t> ad OAGB, </a:t>
            </a:r>
            <a:r>
              <a:rPr lang="en-US" sz="1200" kern="1200" dirty="0" err="1">
                <a:solidFill>
                  <a:schemeClr val="tx1"/>
                </a:solidFill>
                <a:effectLst/>
                <a:latin typeface="+mn-lt"/>
                <a:ea typeface="+mn-ea"/>
                <a:cs typeface="+mn-cs"/>
              </a:rPr>
              <a:t>suggerendo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quindi</a:t>
            </a:r>
            <a:r>
              <a:rPr lang="en-US" sz="1200" kern="1200" dirty="0">
                <a:solidFill>
                  <a:schemeClr val="tx1"/>
                </a:solidFill>
                <a:effectLst/>
                <a:latin typeface="+mn-lt"/>
                <a:ea typeface="+mn-ea"/>
                <a:cs typeface="+mn-cs"/>
              </a:rPr>
              <a:t> come la </a:t>
            </a:r>
            <a:r>
              <a:rPr lang="en-US" sz="1200" kern="1200" dirty="0" err="1">
                <a:solidFill>
                  <a:schemeClr val="tx1"/>
                </a:solidFill>
                <a:effectLst/>
                <a:latin typeface="+mn-lt"/>
                <a:ea typeface="+mn-ea"/>
                <a:cs typeface="+mn-cs"/>
              </a:rPr>
              <a:t>chirurgia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abbia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attenuato</a:t>
            </a:r>
            <a:r>
              <a:rPr lang="en-US" sz="1200" kern="1200" dirty="0">
                <a:solidFill>
                  <a:schemeClr val="tx1"/>
                </a:solidFill>
                <a:effectLst/>
                <a:latin typeface="+mn-lt"/>
                <a:ea typeface="+mn-ea"/>
                <a:cs typeface="+mn-cs"/>
              </a:rPr>
              <a:t> le </a:t>
            </a:r>
            <a:r>
              <a:rPr lang="en-US" sz="1200" kern="1200" dirty="0" err="1">
                <a:solidFill>
                  <a:schemeClr val="tx1"/>
                </a:solidFill>
                <a:effectLst/>
                <a:latin typeface="+mn-lt"/>
                <a:ea typeface="+mn-ea"/>
                <a:cs typeface="+mn-cs"/>
              </a:rPr>
              <a:t>disparità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iniziali</a:t>
            </a:r>
            <a:r>
              <a:rPr lang="en-US" sz="1200" kern="1200" dirty="0">
                <a:solidFill>
                  <a:schemeClr val="tx1"/>
                </a:solidFill>
                <a:effectLst/>
                <a:latin typeface="+mn-lt"/>
                <a:ea typeface="+mn-ea"/>
                <a:cs typeface="+mn-cs"/>
              </a:rPr>
              <a:t> del </a:t>
            </a:r>
            <a:r>
              <a:rPr lang="en-US" sz="1200" kern="1200" dirty="0" err="1">
                <a:solidFill>
                  <a:schemeClr val="tx1"/>
                </a:solidFill>
                <a:effectLst/>
                <a:latin typeface="+mn-lt"/>
                <a:ea typeface="+mn-ea"/>
                <a:cs typeface="+mn-cs"/>
              </a:rPr>
              <a:t>rischio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cardiovascolare</a:t>
            </a:r>
            <a:r>
              <a:rPr lang="en-US" sz="1200" kern="1200" dirty="0">
                <a:solidFill>
                  <a:schemeClr val="tx1"/>
                </a:solidFill>
                <a:effectLst/>
                <a:latin typeface="+mn-lt"/>
                <a:ea typeface="+mn-ea"/>
                <a:cs typeface="+mn-cs"/>
              </a:rPr>
              <a:t>.</a:t>
            </a:r>
            <a:endParaRPr lang="it-IT"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869280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Nel confronto a 6 mesi entrambi I gruppi mostrano una riduzione significative degli scores considerati. Il Gruppo OAGB presenta una riduzione più marcata dei valori mediani per la maggior parte degli scores. Un dato rilevante come vediamo in questi grafici è la riduzione della dispersione dei valori suggerendo una Maggiore omogeneità del rischio post intervento chirurgico. L’analisi del Profilo lipidico </a:t>
            </a:r>
            <a:r>
              <a:rPr lang="it-IT" sz="1200" kern="1200" dirty="0" err="1">
                <a:solidFill>
                  <a:schemeClr val="tx1"/>
                </a:solidFill>
                <a:effectLst/>
                <a:latin typeface="+mn-lt"/>
                <a:ea typeface="+mn-ea"/>
                <a:cs typeface="+mn-cs"/>
              </a:rPr>
              <a:t>pre</a:t>
            </a:r>
            <a:r>
              <a:rPr lang="it-IT" sz="1200" kern="1200" dirty="0">
                <a:solidFill>
                  <a:schemeClr val="tx1"/>
                </a:solidFill>
                <a:effectLst/>
                <a:latin typeface="+mn-lt"/>
                <a:ea typeface="+mn-ea"/>
                <a:cs typeface="+mn-cs"/>
              </a:rPr>
              <a:t> e post evidenzia invece un miglioramento differenziato tra le 2 procedure chirurgiche. OAGB è associato ad un impatto metabolico più ampio  e statisticamente significativo. (Leggi slide) Nel complesso I dati ci confermano che l’OAGB esercita un impatto più </a:t>
            </a:r>
            <a:r>
              <a:rPr lang="it-IT" sz="1200" kern="1200" dirty="0" err="1">
                <a:solidFill>
                  <a:schemeClr val="tx1"/>
                </a:solidFill>
                <a:effectLst/>
                <a:latin typeface="+mn-lt"/>
                <a:ea typeface="+mn-ea"/>
                <a:cs typeface="+mn-cs"/>
              </a:rPr>
              <a:t>profonodo</a:t>
            </a:r>
            <a:r>
              <a:rPr lang="it-IT" sz="1200" kern="1200" dirty="0">
                <a:solidFill>
                  <a:schemeClr val="tx1"/>
                </a:solidFill>
                <a:effectLst/>
                <a:latin typeface="+mn-lt"/>
                <a:ea typeface="+mn-ea"/>
                <a:cs typeface="+mn-cs"/>
              </a:rPr>
              <a:t> sul metabolismo lipidico rispetto alla sleeve </a:t>
            </a:r>
            <a:r>
              <a:rPr lang="it-IT" sz="1200" kern="1200" dirty="0" err="1">
                <a:solidFill>
                  <a:schemeClr val="tx1"/>
                </a:solidFill>
                <a:effectLst/>
                <a:latin typeface="+mn-lt"/>
                <a:ea typeface="+mn-ea"/>
                <a:cs typeface="+mn-cs"/>
              </a:rPr>
              <a:t>gastrectomy</a:t>
            </a:r>
            <a:r>
              <a:rPr lang="it-IT" sz="1200" kern="1200" dirty="0">
                <a:solidFill>
                  <a:schemeClr val="tx1"/>
                </a:solidFill>
                <a:effectLst/>
                <a:latin typeface="+mn-lt"/>
                <a:ea typeface="+mn-ea"/>
                <a:cs typeface="+mn-cs"/>
              </a:rPr>
              <a:t>, il tutto è in linea con le evidenze riportate in letteratura per gli interventi a componente malassorbitiva e questi dati ci suggeriscono come la scelta della procedura possa essere modulata in base al profilo di rischio metabolico e cardiovascolare del paziente. </a:t>
            </a:r>
          </a:p>
          <a:p>
            <a:endParaRPr lang="it-IT" noProof="0"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39177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kern="1200" dirty="0">
                <a:solidFill>
                  <a:schemeClr val="tx1"/>
                </a:solidFill>
                <a:effectLst/>
                <a:latin typeface="+mn-lt"/>
                <a:ea typeface="+mn-ea"/>
                <a:cs typeface="+mn-cs"/>
              </a:rPr>
              <a:t>I modelli lineari misti generalizzati hanno permesso di studiare la variazione longitudinale dei principali determinanti degli score nelle due procedure a confronto. I risultati hanno messo in evidenza </a:t>
            </a:r>
          </a:p>
          <a:p>
            <a:pPr lvl="0"/>
            <a:r>
              <a:rPr lang="it-IT" sz="1200" kern="1200" dirty="0">
                <a:solidFill>
                  <a:schemeClr val="tx1"/>
                </a:solidFill>
                <a:effectLst/>
                <a:latin typeface="+mn-lt"/>
                <a:ea typeface="+mn-ea"/>
                <a:cs typeface="+mn-cs"/>
              </a:rPr>
              <a:t>una riduzione della Pressione sistolica e diastolica, direttamente correlata alla riduzione di ictus, IMA ed IRC</a:t>
            </a:r>
          </a:p>
          <a:p>
            <a:pPr lvl="0"/>
            <a:r>
              <a:rPr lang="it-IT" sz="1200" kern="1200" dirty="0">
                <a:solidFill>
                  <a:schemeClr val="tx1"/>
                </a:solidFill>
                <a:effectLst/>
                <a:latin typeface="+mn-lt"/>
                <a:ea typeface="+mn-ea"/>
                <a:cs typeface="+mn-cs"/>
              </a:rPr>
              <a:t>un miglioramento significativo del profilo lipidico configurando un fenotipo meno aterogeno</a:t>
            </a:r>
          </a:p>
          <a:p>
            <a:pPr lvl="0"/>
            <a:r>
              <a:rPr lang="it-IT" sz="1200" kern="1200" dirty="0">
                <a:solidFill>
                  <a:schemeClr val="tx1"/>
                </a:solidFill>
                <a:effectLst/>
                <a:latin typeface="+mn-lt"/>
                <a:ea typeface="+mn-ea"/>
                <a:cs typeface="+mn-cs"/>
              </a:rPr>
              <a:t>una riduzione dell’emoglobina glicata statisticamente significativa  </a:t>
            </a:r>
            <a:r>
              <a:rPr lang="it-IT" sz="1200" kern="1200" dirty="0" err="1">
                <a:solidFill>
                  <a:schemeClr val="tx1"/>
                </a:solidFill>
                <a:effectLst/>
                <a:latin typeface="+mn-lt"/>
                <a:ea typeface="+mn-ea"/>
                <a:cs typeface="+mn-cs"/>
              </a:rPr>
              <a:t>afavore</a:t>
            </a:r>
            <a:r>
              <a:rPr lang="it-IT" sz="1200" kern="1200" dirty="0">
                <a:solidFill>
                  <a:schemeClr val="tx1"/>
                </a:solidFill>
                <a:effectLst/>
                <a:latin typeface="+mn-lt"/>
                <a:ea typeface="+mn-ea"/>
                <a:cs typeface="+mn-cs"/>
              </a:rPr>
              <a:t> del </a:t>
            </a:r>
            <a:r>
              <a:rPr lang="it-IT" sz="1200" kern="1200" dirty="0" err="1">
                <a:solidFill>
                  <a:schemeClr val="tx1"/>
                </a:solidFill>
                <a:effectLst/>
                <a:latin typeface="+mn-lt"/>
                <a:ea typeface="+mn-ea"/>
                <a:cs typeface="+mn-cs"/>
              </a:rPr>
              <a:t>oagb</a:t>
            </a:r>
            <a:r>
              <a:rPr lang="it-IT" sz="1200" kern="1200" dirty="0">
                <a:solidFill>
                  <a:schemeClr val="tx1"/>
                </a:solidFill>
                <a:effectLst/>
                <a:latin typeface="+mn-lt"/>
                <a:ea typeface="+mn-ea"/>
                <a:cs typeface="+mn-cs"/>
              </a:rPr>
              <a:t>, confermando come il </a:t>
            </a:r>
            <a:r>
              <a:rPr lang="it-IT" sz="1200" kern="1200" dirty="0" err="1">
                <a:solidFill>
                  <a:schemeClr val="tx1"/>
                </a:solidFill>
                <a:effectLst/>
                <a:latin typeface="+mn-lt"/>
                <a:ea typeface="+mn-ea"/>
                <a:cs typeface="+mn-cs"/>
              </a:rPr>
              <a:t>oagb</a:t>
            </a:r>
            <a:r>
              <a:rPr lang="it-IT" sz="1200" kern="1200" dirty="0">
                <a:solidFill>
                  <a:schemeClr val="tx1"/>
                </a:solidFill>
                <a:effectLst/>
                <a:latin typeface="+mn-lt"/>
                <a:ea typeface="+mn-ea"/>
                <a:cs typeface="+mn-cs"/>
              </a:rPr>
              <a:t> determini</a:t>
            </a:r>
            <a:r>
              <a:rPr lang="en-US" sz="1200" kern="1200" dirty="0">
                <a:solidFill>
                  <a:schemeClr val="tx1"/>
                </a:solidFill>
                <a:effectLst/>
                <a:latin typeface="+mn-lt"/>
                <a:ea typeface="+mn-ea"/>
                <a:cs typeface="+mn-cs"/>
              </a:rPr>
              <a:t> un </a:t>
            </a:r>
            <a:r>
              <a:rPr lang="en-US" sz="1200" kern="1200" dirty="0" err="1">
                <a:solidFill>
                  <a:schemeClr val="tx1"/>
                </a:solidFill>
                <a:effectLst/>
                <a:latin typeface="+mn-lt"/>
                <a:ea typeface="+mn-ea"/>
                <a:cs typeface="+mn-cs"/>
              </a:rPr>
              <a:t>miglioramento</a:t>
            </a:r>
            <a:r>
              <a:rPr lang="en-US" sz="1200" kern="1200" dirty="0">
                <a:solidFill>
                  <a:schemeClr val="tx1"/>
                </a:solidFill>
                <a:effectLst/>
                <a:latin typeface="+mn-lt"/>
                <a:ea typeface="+mn-ea"/>
                <a:cs typeface="+mn-cs"/>
              </a:rPr>
              <a:t> del </a:t>
            </a:r>
            <a:r>
              <a:rPr lang="en-US" sz="1200" kern="1200" dirty="0" err="1">
                <a:solidFill>
                  <a:schemeClr val="tx1"/>
                </a:solidFill>
                <a:effectLst/>
                <a:latin typeface="+mn-lt"/>
                <a:ea typeface="+mn-ea"/>
                <a:cs typeface="+mn-cs"/>
              </a:rPr>
              <a:t>controllo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glicemico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superiore</a:t>
            </a:r>
            <a:r>
              <a:rPr lang="en-US" sz="1200" kern="1200" dirty="0">
                <a:solidFill>
                  <a:schemeClr val="tx1"/>
                </a:solidFill>
                <a:effectLst/>
                <a:latin typeface="+mn-lt"/>
                <a:ea typeface="+mn-ea"/>
                <a:cs typeface="+mn-cs"/>
              </a:rPr>
              <a:t> rispetto alla sleeve gastrectomy, </a:t>
            </a:r>
            <a:r>
              <a:rPr lang="en-US" sz="1200" kern="1200" dirty="0" err="1">
                <a:solidFill>
                  <a:schemeClr val="tx1"/>
                </a:solidFill>
                <a:effectLst/>
                <a:latin typeface="+mn-lt"/>
                <a:ea typeface="+mn-ea"/>
                <a:cs typeface="+mn-cs"/>
              </a:rPr>
              <a:t>coerentemente</a:t>
            </a:r>
            <a:r>
              <a:rPr lang="en-US" sz="1200" kern="1200" dirty="0">
                <a:solidFill>
                  <a:schemeClr val="tx1"/>
                </a:solidFill>
                <a:effectLst/>
                <a:latin typeface="+mn-lt"/>
                <a:ea typeface="+mn-ea"/>
                <a:cs typeface="+mn-cs"/>
              </a:rPr>
              <a:t> con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meccanismi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malassorbitivi</a:t>
            </a:r>
            <a:r>
              <a:rPr lang="en-US" sz="1200" kern="1200" dirty="0">
                <a:solidFill>
                  <a:schemeClr val="tx1"/>
                </a:solidFill>
                <a:effectLst/>
                <a:latin typeface="+mn-lt"/>
                <a:ea typeface="+mn-ea"/>
                <a:cs typeface="+mn-cs"/>
              </a:rPr>
              <a:t> e </a:t>
            </a:r>
            <a:r>
              <a:rPr lang="en-US" sz="1200" kern="1200" dirty="0" err="1">
                <a:solidFill>
                  <a:schemeClr val="tx1"/>
                </a:solidFill>
                <a:effectLst/>
                <a:latin typeface="+mn-lt"/>
                <a:ea typeface="+mn-ea"/>
                <a:cs typeface="+mn-cs"/>
              </a:rPr>
              <a:t>incretinici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propri</a:t>
            </a:r>
            <a:r>
              <a:rPr lang="en-US" sz="1200" kern="1200" dirty="0">
                <a:solidFill>
                  <a:schemeClr val="tx1"/>
                </a:solidFill>
                <a:effectLst/>
                <a:latin typeface="+mn-lt"/>
                <a:ea typeface="+mn-ea"/>
                <a:cs typeface="+mn-cs"/>
              </a:rPr>
              <a:t> della </a:t>
            </a:r>
            <a:r>
              <a:rPr lang="en-US" sz="1200" kern="1200" dirty="0" err="1">
                <a:solidFill>
                  <a:schemeClr val="tx1"/>
                </a:solidFill>
                <a:effectLst/>
                <a:latin typeface="+mn-lt"/>
                <a:ea typeface="+mn-ea"/>
                <a:cs typeface="+mn-cs"/>
              </a:rPr>
              <a:t>procedura</a:t>
            </a:r>
            <a:endParaRPr lang="it-IT"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827449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670631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Per </a:t>
            </a:r>
            <a:r>
              <a:rPr lang="en-US" sz="1200" kern="1200" dirty="0" err="1">
                <a:solidFill>
                  <a:schemeClr val="tx1"/>
                </a:solidFill>
                <a:effectLst/>
                <a:latin typeface="+mn-lt"/>
                <a:ea typeface="+mn-ea"/>
                <a:cs typeface="+mn-cs"/>
              </a:rPr>
              <a:t>quanto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riguarda</a:t>
            </a:r>
            <a:r>
              <a:rPr lang="en-US" sz="1200" kern="1200" dirty="0">
                <a:solidFill>
                  <a:schemeClr val="tx1"/>
                </a:solidFill>
                <a:effectLst/>
                <a:latin typeface="+mn-lt"/>
                <a:ea typeface="+mn-ea"/>
                <a:cs typeface="+mn-cs"/>
              </a:rPr>
              <a:t> I </a:t>
            </a:r>
            <a:r>
              <a:rPr lang="en-US" sz="1200" kern="1200" dirty="0" err="1">
                <a:solidFill>
                  <a:schemeClr val="tx1"/>
                </a:solidFill>
                <a:effectLst/>
                <a:latin typeface="+mn-lt"/>
                <a:ea typeface="+mn-ea"/>
                <a:cs typeface="+mn-cs"/>
              </a:rPr>
              <a:t>limiti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dello</a:t>
            </a:r>
            <a:r>
              <a:rPr lang="en-US" sz="1200" kern="1200" dirty="0">
                <a:solidFill>
                  <a:schemeClr val="tx1"/>
                </a:solidFill>
                <a:effectLst/>
                <a:latin typeface="+mn-lt"/>
                <a:ea typeface="+mn-ea"/>
                <a:cs typeface="+mn-cs"/>
              </a:rPr>
              <a:t> studio </a:t>
            </a:r>
            <a:r>
              <a:rPr lang="en-US" sz="1200" kern="1200" dirty="0" err="1">
                <a:solidFill>
                  <a:schemeClr val="tx1"/>
                </a:solidFill>
                <a:effectLst/>
                <a:latin typeface="+mn-lt"/>
                <a:ea typeface="+mn-ea"/>
                <a:cs typeface="+mn-cs"/>
              </a:rPr>
              <a:t>abbiamo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innanzi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tutto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tratta</a:t>
            </a:r>
            <a:r>
              <a:rPr lang="en-US" sz="1200" kern="1200" dirty="0">
                <a:solidFill>
                  <a:schemeClr val="tx1"/>
                </a:solidFill>
                <a:effectLst/>
                <a:latin typeface="+mn-lt"/>
                <a:ea typeface="+mn-ea"/>
                <a:cs typeface="+mn-cs"/>
              </a:rPr>
              <a:t> di uno studio </a:t>
            </a:r>
            <a:r>
              <a:rPr lang="en-US" sz="1200" kern="1200" dirty="0" err="1">
                <a:solidFill>
                  <a:schemeClr val="tx1"/>
                </a:solidFill>
                <a:effectLst/>
                <a:latin typeface="+mn-lt"/>
                <a:ea typeface="+mn-ea"/>
                <a:cs typeface="+mn-cs"/>
              </a:rPr>
              <a:t>monocentrico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nel</a:t>
            </a:r>
            <a:r>
              <a:rPr lang="en-US" sz="1200" kern="1200" dirty="0">
                <a:solidFill>
                  <a:schemeClr val="tx1"/>
                </a:solidFill>
                <a:effectLst/>
                <a:latin typeface="+mn-lt"/>
                <a:ea typeface="+mn-ea"/>
                <a:cs typeface="+mn-cs"/>
              </a:rPr>
              <a:t> quale non </a:t>
            </a:r>
            <a:r>
              <a:rPr lang="en-US" sz="1200" kern="1200" dirty="0" err="1">
                <a:solidFill>
                  <a:schemeClr val="tx1"/>
                </a:solidFill>
                <a:effectLst/>
                <a:latin typeface="+mn-lt"/>
                <a:ea typeface="+mn-ea"/>
                <a:cs typeface="+mn-cs"/>
              </a:rPr>
              <a:t>c’è</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randomizzazione</a:t>
            </a:r>
            <a:r>
              <a:rPr lang="en-US" sz="1200" kern="1200" dirty="0">
                <a:solidFill>
                  <a:schemeClr val="tx1"/>
                </a:solidFill>
                <a:effectLst/>
                <a:latin typeface="+mn-lt"/>
                <a:ea typeface="+mn-ea"/>
                <a:cs typeface="+mn-cs"/>
              </a:rPr>
              <a:t>, per cui </a:t>
            </a:r>
            <a:r>
              <a:rPr lang="en-US" sz="1200" kern="1200" dirty="0" err="1">
                <a:solidFill>
                  <a:schemeClr val="tx1"/>
                </a:solidFill>
                <a:effectLst/>
                <a:latin typeface="+mn-lt"/>
                <a:ea typeface="+mn-ea"/>
                <a:cs typeface="+mn-cs"/>
              </a:rPr>
              <a:t>possono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esser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presenti</a:t>
            </a:r>
            <a:r>
              <a:rPr lang="en-US" sz="1200" kern="1200" dirty="0">
                <a:solidFill>
                  <a:schemeClr val="tx1"/>
                </a:solidFill>
                <a:effectLst/>
                <a:latin typeface="+mn-lt"/>
                <a:ea typeface="+mn-ea"/>
                <a:cs typeface="+mn-cs"/>
              </a:rPr>
              <a:t> bias </a:t>
            </a:r>
            <a:r>
              <a:rPr lang="en-US" sz="1200" kern="1200" dirty="0" err="1">
                <a:solidFill>
                  <a:schemeClr val="tx1"/>
                </a:solidFill>
                <a:effectLst/>
                <a:latin typeface="+mn-lt"/>
                <a:ea typeface="+mn-ea"/>
                <a:cs typeface="+mn-cs"/>
              </a:rPr>
              <a:t>tra</a:t>
            </a:r>
            <a:r>
              <a:rPr lang="en-US" sz="1200" kern="1200" dirty="0">
                <a:solidFill>
                  <a:schemeClr val="tx1"/>
                </a:solidFill>
                <a:effectLst/>
                <a:latin typeface="+mn-lt"/>
                <a:ea typeface="+mn-ea"/>
                <a:cs typeface="+mn-cs"/>
              </a:rPr>
              <a:t> I 2 </a:t>
            </a:r>
            <a:r>
              <a:rPr lang="en-US" sz="1200" kern="1200" dirty="0" err="1">
                <a:solidFill>
                  <a:schemeClr val="tx1"/>
                </a:solidFill>
                <a:effectLst/>
                <a:latin typeface="+mn-lt"/>
                <a:ea typeface="+mn-ea"/>
                <a:cs typeface="+mn-cs"/>
              </a:rPr>
              <a:t>gruppi</a:t>
            </a:r>
            <a:r>
              <a:rPr lang="en-US" sz="1200" kern="1200" dirty="0">
                <a:solidFill>
                  <a:schemeClr val="tx1"/>
                </a:solidFill>
                <a:effectLst/>
                <a:latin typeface="+mn-lt"/>
                <a:ea typeface="+mn-ea"/>
                <a:cs typeface="+mn-cs"/>
              </a:rPr>
              <a:t>. Il </a:t>
            </a:r>
            <a:r>
              <a:rPr lang="en-US" sz="1200" kern="1200" dirty="0" err="1">
                <a:solidFill>
                  <a:schemeClr val="tx1"/>
                </a:solidFill>
                <a:effectLst/>
                <a:latin typeface="+mn-lt"/>
                <a:ea typeface="+mn-ea"/>
                <a:cs typeface="+mn-cs"/>
              </a:rPr>
              <a:t>campione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attualmente</a:t>
            </a:r>
            <a:r>
              <a:rPr lang="en-US" sz="1200" kern="1200" dirty="0">
                <a:solidFill>
                  <a:schemeClr val="tx1"/>
                </a:solidFill>
                <a:effectLst/>
                <a:latin typeface="+mn-lt"/>
                <a:ea typeface="+mn-ea"/>
                <a:cs typeface="+mn-cs"/>
              </a:rPr>
              <a:t> è </a:t>
            </a:r>
            <a:r>
              <a:rPr lang="en-US" sz="1200" kern="1200" dirty="0" err="1">
                <a:solidFill>
                  <a:schemeClr val="tx1"/>
                </a:solidFill>
                <a:effectLst/>
                <a:latin typeface="+mn-lt"/>
                <a:ea typeface="+mn-ea"/>
                <a:cs typeface="+mn-cs"/>
              </a:rPr>
              <a:t>contenuto</a:t>
            </a:r>
            <a:r>
              <a:rPr lang="en-US" sz="1200" kern="1200" dirty="0">
                <a:solidFill>
                  <a:schemeClr val="tx1"/>
                </a:solidFill>
                <a:effectLst/>
                <a:latin typeface="+mn-lt"/>
                <a:ea typeface="+mn-ea"/>
                <a:cs typeface="+mn-cs"/>
              </a:rPr>
              <a:t> ed il follow up è A breve </a:t>
            </a:r>
            <a:r>
              <a:rPr lang="en-US" sz="1200" kern="1200" dirty="0" err="1">
                <a:solidFill>
                  <a:schemeClr val="tx1"/>
                </a:solidFill>
                <a:effectLst/>
                <a:latin typeface="+mn-lt"/>
                <a:ea typeface="+mn-ea"/>
                <a:cs typeface="+mn-cs"/>
              </a:rPr>
              <a:t>termine</a:t>
            </a:r>
            <a:r>
              <a:rPr lang="en-US" sz="1200" kern="1200" dirty="0">
                <a:solidFill>
                  <a:schemeClr val="tx1"/>
                </a:solidFill>
                <a:effectLst/>
                <a:latin typeface="+mn-lt"/>
                <a:ea typeface="+mn-ea"/>
                <a:cs typeface="+mn-cs"/>
              </a:rPr>
              <a:t>. Le </a:t>
            </a:r>
            <a:r>
              <a:rPr lang="en-US" sz="1200" kern="1200" dirty="0" err="1">
                <a:solidFill>
                  <a:schemeClr val="tx1"/>
                </a:solidFill>
                <a:effectLst/>
                <a:latin typeface="+mn-lt"/>
                <a:ea typeface="+mn-ea"/>
                <a:cs typeface="+mn-cs"/>
              </a:rPr>
              <a:t>prospettive</a:t>
            </a:r>
            <a:r>
              <a:rPr lang="en-US" sz="1200" kern="1200" dirty="0">
                <a:solidFill>
                  <a:schemeClr val="tx1"/>
                </a:solidFill>
                <a:effectLst/>
                <a:latin typeface="+mn-lt"/>
                <a:ea typeface="+mn-ea"/>
                <a:cs typeface="+mn-cs"/>
              </a:rPr>
              <a:t> future </a:t>
            </a:r>
            <a:r>
              <a:rPr lang="en-US" sz="1200" kern="1200" dirty="0" err="1">
                <a:solidFill>
                  <a:schemeClr val="tx1"/>
                </a:solidFill>
                <a:effectLst/>
                <a:latin typeface="+mn-lt"/>
                <a:ea typeface="+mn-ea"/>
                <a:cs typeface="+mn-cs"/>
              </a:rPr>
              <a:t>sono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quindi</a:t>
            </a:r>
            <a:r>
              <a:rPr lang="en-US" sz="1200" kern="1200" dirty="0">
                <a:solidFill>
                  <a:schemeClr val="tx1"/>
                </a:solidFill>
                <a:effectLst/>
                <a:latin typeface="+mn-lt"/>
                <a:ea typeface="+mn-ea"/>
                <a:cs typeface="+mn-cs"/>
              </a:rPr>
              <a:t> quelle di </a:t>
            </a:r>
            <a:r>
              <a:rPr lang="en-US" sz="1200" kern="1200" dirty="0" err="1">
                <a:solidFill>
                  <a:schemeClr val="tx1"/>
                </a:solidFill>
                <a:effectLst/>
                <a:latin typeface="+mn-lt"/>
                <a:ea typeface="+mn-ea"/>
                <a:cs typeface="+mn-cs"/>
              </a:rPr>
              <a:t>programmare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studi</a:t>
            </a:r>
            <a:r>
              <a:rPr lang="en-US" sz="1200" kern="1200" dirty="0">
                <a:solidFill>
                  <a:schemeClr val="tx1"/>
                </a:solidFill>
                <a:effectLst/>
                <a:latin typeface="+mn-lt"/>
                <a:ea typeface="+mn-ea"/>
                <a:cs typeface="+mn-cs"/>
              </a:rPr>
              <a:t> comparative </a:t>
            </a:r>
            <a:r>
              <a:rPr lang="en-US" sz="1200" kern="1200" dirty="0" err="1">
                <a:solidFill>
                  <a:schemeClr val="tx1"/>
                </a:solidFill>
                <a:effectLst/>
                <a:latin typeface="+mn-lt"/>
                <a:ea typeface="+mn-ea"/>
                <a:cs typeface="+mn-cs"/>
              </a:rPr>
              <a:t>randominzzati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integrando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anche</a:t>
            </a:r>
            <a:r>
              <a:rPr lang="en-US" sz="1200" kern="1200" dirty="0">
                <a:solidFill>
                  <a:schemeClr val="tx1"/>
                </a:solidFill>
                <a:effectLst/>
                <a:latin typeface="+mn-lt"/>
                <a:ea typeface="+mn-ea"/>
                <a:cs typeface="+mn-cs"/>
              </a:rPr>
              <a:t> biomarker </a:t>
            </a:r>
            <a:r>
              <a:rPr lang="en-US" sz="1200" kern="1200" dirty="0" err="1">
                <a:solidFill>
                  <a:schemeClr val="tx1"/>
                </a:solidFill>
                <a:effectLst/>
                <a:latin typeface="+mn-lt"/>
                <a:ea typeface="+mn-ea"/>
                <a:cs typeface="+mn-cs"/>
              </a:rPr>
              <a:t>infiammatori</a:t>
            </a:r>
            <a:r>
              <a:rPr lang="en-US" sz="1200" kern="1200" dirty="0">
                <a:solidFill>
                  <a:schemeClr val="tx1"/>
                </a:solidFill>
                <a:effectLst/>
                <a:latin typeface="+mn-lt"/>
                <a:ea typeface="+mn-ea"/>
                <a:cs typeface="+mn-cs"/>
              </a:rPr>
              <a:t> e </a:t>
            </a:r>
            <a:r>
              <a:rPr lang="en-US" sz="1200" kern="1200" dirty="0" err="1">
                <a:solidFill>
                  <a:schemeClr val="tx1"/>
                </a:solidFill>
                <a:effectLst/>
                <a:latin typeface="+mn-lt"/>
                <a:ea typeface="+mn-ea"/>
                <a:cs typeface="+mn-cs"/>
              </a:rPr>
              <a:t>prestando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attenzione</a:t>
            </a:r>
            <a:r>
              <a:rPr lang="en-US" sz="1200" kern="1200" dirty="0">
                <a:solidFill>
                  <a:schemeClr val="tx1"/>
                </a:solidFill>
                <a:effectLst/>
                <a:latin typeface="+mn-lt"/>
                <a:ea typeface="+mn-ea"/>
                <a:cs typeface="+mn-cs"/>
              </a:rPr>
              <a:t> alla </a:t>
            </a:r>
            <a:r>
              <a:rPr lang="en-US" sz="1200" kern="1200" dirty="0" err="1">
                <a:solidFill>
                  <a:schemeClr val="tx1"/>
                </a:solidFill>
                <a:effectLst/>
                <a:latin typeface="+mn-lt"/>
                <a:ea typeface="+mn-ea"/>
                <a:cs typeface="+mn-cs"/>
              </a:rPr>
              <a:t>popolazione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giovane</a:t>
            </a:r>
            <a:r>
              <a:rPr lang="en-US" sz="1200" kern="1200" dirty="0">
                <a:solidFill>
                  <a:schemeClr val="tx1"/>
                </a:solidFill>
                <a:effectLst/>
                <a:latin typeface="+mn-lt"/>
                <a:ea typeface="+mn-ea"/>
                <a:cs typeface="+mn-cs"/>
              </a:rPr>
              <a:t> under 40 </a:t>
            </a:r>
            <a:r>
              <a:rPr lang="en-US" sz="1200" kern="1200" dirty="0" err="1">
                <a:solidFill>
                  <a:schemeClr val="tx1"/>
                </a:solidFill>
                <a:effectLst/>
                <a:latin typeface="+mn-lt"/>
                <a:ea typeface="+mn-ea"/>
                <a:cs typeface="+mn-cs"/>
              </a:rPr>
              <a:t>poiche</a:t>
            </a:r>
            <a:r>
              <a:rPr lang="en-US" sz="1200" kern="1200" dirty="0">
                <a:solidFill>
                  <a:schemeClr val="tx1"/>
                </a:solidFill>
                <a:effectLst/>
                <a:latin typeface="+mn-lt"/>
                <a:ea typeface="+mn-ea"/>
                <a:cs typeface="+mn-cs"/>
              </a:rPr>
              <a:t> è sotto </a:t>
            </a:r>
            <a:r>
              <a:rPr lang="en-US" sz="1200" kern="1200" dirty="0" err="1">
                <a:solidFill>
                  <a:schemeClr val="tx1"/>
                </a:solidFill>
                <a:effectLst/>
                <a:latin typeface="+mn-lt"/>
                <a:ea typeface="+mn-ea"/>
                <a:cs typeface="+mn-cs"/>
              </a:rPr>
              <a:t>rappresentata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modelli</a:t>
            </a:r>
            <a:r>
              <a:rPr lang="en-US" sz="1200" kern="1200" dirty="0">
                <a:solidFill>
                  <a:schemeClr val="tx1"/>
                </a:solidFill>
                <a:effectLst/>
                <a:latin typeface="+mn-lt"/>
                <a:ea typeface="+mn-ea"/>
                <a:cs typeface="+mn-cs"/>
              </a:rPr>
              <a:t> di </a:t>
            </a:r>
            <a:r>
              <a:rPr lang="en-US" sz="1200" kern="1200" dirty="0" err="1">
                <a:solidFill>
                  <a:schemeClr val="tx1"/>
                </a:solidFill>
                <a:effectLst/>
                <a:latin typeface="+mn-lt"/>
                <a:ea typeface="+mn-ea"/>
                <a:cs typeface="+mn-cs"/>
              </a:rPr>
              <a:t>derivazione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tradizionali</a:t>
            </a:r>
            <a:r>
              <a:rPr lang="en-US"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967131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Per concludere, La chirurgia bariatrica è associata ad una riduzione precoce e significativa del rischio cv nel pz obeso selezionato. L’OAGB presenta un impatto </a:t>
            </a:r>
            <a:r>
              <a:rPr lang="it-IT" sz="1200" kern="1200" dirty="0" err="1">
                <a:solidFill>
                  <a:schemeClr val="tx1"/>
                </a:solidFill>
                <a:effectLst/>
                <a:latin typeface="+mn-lt"/>
                <a:ea typeface="+mn-ea"/>
                <a:cs typeface="+mn-cs"/>
              </a:rPr>
              <a:t>piu</a:t>
            </a:r>
            <a:r>
              <a:rPr lang="it-IT" sz="1200" kern="1200" dirty="0">
                <a:solidFill>
                  <a:schemeClr val="tx1"/>
                </a:solidFill>
                <a:effectLst/>
                <a:latin typeface="+mn-lt"/>
                <a:ea typeface="+mn-ea"/>
                <a:cs typeface="+mn-cs"/>
              </a:rPr>
              <a:t> profondo sul profilo lipidico rispetto a SG (chirurgia metabolica). Gli score tradizionali sono sicuramente degli strumenti utili ma subottimali per descrivere la complessità del </a:t>
            </a:r>
            <a:r>
              <a:rPr lang="it-IT" sz="1200" kern="1200" dirty="0" err="1">
                <a:solidFill>
                  <a:schemeClr val="tx1"/>
                </a:solidFill>
                <a:effectLst/>
                <a:latin typeface="+mn-lt"/>
                <a:ea typeface="+mn-ea"/>
                <a:cs typeface="+mn-cs"/>
              </a:rPr>
              <a:t>profile</a:t>
            </a:r>
            <a:r>
              <a:rPr lang="it-IT" sz="1200" kern="1200" dirty="0">
                <a:solidFill>
                  <a:schemeClr val="tx1"/>
                </a:solidFill>
                <a:effectLst/>
                <a:latin typeface="+mn-lt"/>
                <a:ea typeface="+mn-ea"/>
                <a:cs typeface="+mn-cs"/>
              </a:rPr>
              <a:t> cv del paziente bariatrico. I risultati supportano e rafforzano il concetto di chirurgia bariatrica come intervento a forte valenza metabolica con potenziale prognostico long </a:t>
            </a:r>
            <a:r>
              <a:rPr lang="it-IT" sz="1200" kern="1200" dirty="0" err="1">
                <a:solidFill>
                  <a:schemeClr val="tx1"/>
                </a:solidFill>
                <a:effectLst/>
                <a:latin typeface="+mn-lt"/>
                <a:ea typeface="+mn-ea"/>
                <a:cs typeface="+mn-cs"/>
              </a:rPr>
              <a:t>term</a:t>
            </a:r>
            <a:r>
              <a:rPr lang="it-IT" sz="1200" kern="1200">
                <a:solidFill>
                  <a:schemeClr val="tx1"/>
                </a:solidFill>
                <a:effectLst/>
                <a:latin typeface="+mn-lt"/>
                <a:ea typeface="+mn-ea"/>
                <a:cs typeface="+mn-cs"/>
              </a:rPr>
              <a:t> ma sono necessari studi prospettici randomizzati e prolungati nel tempo per determinare se la riduzione degli score si traduce in una riduzione degli eventi cardiovascolari maggiori nel paziente obeso per poter valutare una personalizzazione terapeutica. </a:t>
            </a:r>
          </a:p>
          <a:p>
            <a:endParaRPr lang="it-IT" noProof="0"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947761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11" name="Segnaposto immagine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54DB44FF-F9B4-4E5D-9888-DD07079D4562}" type="datetime1">
              <a:rPr lang="it-IT" noProof="0" smtClean="0"/>
              <a:t>17/09/2026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3" name="Sottotitolo 2"/>
          <p:cNvSpPr>
            <a:spLocks noGrp="1"/>
          </p:cNvSpPr>
          <p:nvPr>
            <p:ph type="subTitle" idx="1"/>
          </p:nvPr>
        </p:nvSpPr>
        <p:spPr>
          <a:xfrm>
            <a:off x="1212850" y="4508500"/>
            <a:ext cx="5118100" cy="1279652"/>
          </a:xfrm>
        </p:spPr>
        <p:txBody>
          <a:bodyPr lIns="91440" rIns="91440" rtlCol="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a:t>Fare clic per modificare lo stile del sottotitolo dello schema</a:t>
            </a:r>
            <a:endParaRPr lang="it-IT" noProof="0" dirty="0"/>
          </a:p>
        </p:txBody>
      </p:sp>
      <p:sp>
        <p:nvSpPr>
          <p:cNvPr id="2" name="Titolo 1"/>
          <p:cNvSpPr>
            <a:spLocks noGrp="1"/>
          </p:cNvSpPr>
          <p:nvPr>
            <p:ph type="ctrTitle"/>
          </p:nvPr>
        </p:nvSpPr>
        <p:spPr>
          <a:xfrm>
            <a:off x="1212850" y="2057400"/>
            <a:ext cx="5118100" cy="1929066"/>
          </a:xfrm>
        </p:spPr>
        <p:txBody>
          <a:bodyPr rtlCol="0" anchor="b">
            <a:noAutofit/>
          </a:bodyPr>
          <a:lstStyle>
            <a:lvl1pPr algn="l">
              <a:lnSpc>
                <a:spcPct val="90000"/>
              </a:lnSpc>
              <a:defRPr sz="5400" b="1" spc="-50" baseline="0">
                <a:solidFill>
                  <a:schemeClr val="bg1"/>
                </a:solidFill>
                <a:latin typeface="+mn-lt"/>
              </a:defRPr>
            </a:lvl1pPr>
          </a:lstStyle>
          <a:p>
            <a:pPr rtl="0"/>
            <a:r>
              <a:rPr lang="it-IT" noProof="0"/>
              <a:t>Fare clic per modificare lo stile del titolo dello schema</a:t>
            </a:r>
            <a:endParaRPr lang="it-IT" noProof="0" dirty="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Diapositiva titolo">
    <p:spTree>
      <p:nvGrpSpPr>
        <p:cNvPr id="1" name=""/>
        <p:cNvGrpSpPr/>
        <p:nvPr/>
      </p:nvGrpSpPr>
      <p:grpSpPr>
        <a:xfrm>
          <a:off x="0" y="0"/>
          <a:ext cx="0" cy="0"/>
          <a:chOff x="0" y="0"/>
          <a:chExt cx="0" cy="0"/>
        </a:xfrm>
      </p:grpSpPr>
      <p:sp>
        <p:nvSpPr>
          <p:cNvPr id="13" name="Parallelogramma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2" name="Rettangolo 11">
            <a:extLst>
              <a:ext uri="{FF2B5EF4-FFF2-40B4-BE49-F238E27FC236}">
                <a16:creationId xmlns:a16="http://schemas.microsoft.com/office/drawing/2014/main" id="{A7C93D4F-3003-4D58-9AFB-356A0F800F42}"/>
              </a:ext>
            </a:extLst>
          </p:cNvPr>
          <p:cNvSpPr/>
          <p:nvPr userDrawn="1"/>
        </p:nvSpPr>
        <p:spPr>
          <a:xfrm>
            <a:off x="4653265" y="0"/>
            <a:ext cx="139933" cy="6858000"/>
          </a:xfrm>
          <a:prstGeom prst="rect">
            <a:avLst/>
          </a:prstGeom>
          <a:solidFill>
            <a:srgbClr val="9CCE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C3F388D4-15DF-446A-91AA-72876CD48301}" type="datetime1">
              <a:rPr lang="it-IT" noProof="0" smtClean="0"/>
              <a:t>17/09/2026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2" name="Titolo 1"/>
          <p:cNvSpPr>
            <a:spLocks noGrp="1"/>
          </p:cNvSpPr>
          <p:nvPr>
            <p:ph type="ctrTitle"/>
          </p:nvPr>
        </p:nvSpPr>
        <p:spPr>
          <a:xfrm>
            <a:off x="6629400" y="758952"/>
            <a:ext cx="4526280" cy="3227514"/>
          </a:xfrm>
        </p:spPr>
        <p:txBody>
          <a:bodyPr rtlCol="0" anchor="b">
            <a:normAutofit/>
          </a:bodyPr>
          <a:lstStyle>
            <a:lvl1pPr algn="l">
              <a:lnSpc>
                <a:spcPct val="90000"/>
              </a:lnSpc>
              <a:defRPr sz="6000" b="1" spc="-50" baseline="0">
                <a:solidFill>
                  <a:srgbClr val="374D81"/>
                </a:solidFill>
                <a:latin typeface="+mn-lt"/>
              </a:defRPr>
            </a:lvl1pPr>
          </a:lstStyle>
          <a:p>
            <a:pPr rtl="0"/>
            <a:r>
              <a:rPr lang="it-IT" noProof="0" dirty="0"/>
              <a:t>Fare clic per modificare lo stile del titolo dello schema</a:t>
            </a:r>
          </a:p>
        </p:txBody>
      </p:sp>
      <p:sp>
        <p:nvSpPr>
          <p:cNvPr id="3" name="Sottotitolo 2"/>
          <p:cNvSpPr>
            <a:spLocks noGrp="1"/>
          </p:cNvSpPr>
          <p:nvPr>
            <p:ph type="subTitle" idx="1"/>
          </p:nvPr>
        </p:nvSpPr>
        <p:spPr>
          <a:xfrm>
            <a:off x="6632171" y="4508500"/>
            <a:ext cx="4526280" cy="1279652"/>
          </a:xfrm>
        </p:spPr>
        <p:txBody>
          <a:bodyPr lIns="91440" rIns="91440" rtlCol="0">
            <a:normAutofit/>
          </a:bodyPr>
          <a:lstStyle>
            <a:lvl1pPr marL="0" indent="0" algn="l">
              <a:buNone/>
              <a:defRPr sz="2400" b="1" cap="all" spc="200" baseline="0">
                <a:solidFill>
                  <a:srgbClr val="9CCEC7"/>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dirty="0"/>
              <a:t>Fare clic per modificare lo stile del sottotitolo dello schema</a:t>
            </a:r>
          </a:p>
        </p:txBody>
      </p:sp>
      <p:sp>
        <p:nvSpPr>
          <p:cNvPr id="11" name="Rettangolo 10">
            <a:extLst>
              <a:ext uri="{FF2B5EF4-FFF2-40B4-BE49-F238E27FC236}">
                <a16:creationId xmlns:a16="http://schemas.microsoft.com/office/drawing/2014/main" id="{6D3E1BBA-670B-4CAE-B839-50ADB23DDBC6}"/>
              </a:ext>
            </a:extLst>
          </p:cNvPr>
          <p:cNvSpPr/>
          <p:nvPr userDrawn="1"/>
        </p:nvSpPr>
        <p:spPr>
          <a:xfrm>
            <a:off x="4577160" y="3841"/>
            <a:ext cx="139933" cy="6858000"/>
          </a:xfrm>
          <a:prstGeom prst="rect">
            <a:avLst/>
          </a:prstGeom>
          <a:solidFill>
            <a:srgbClr val="374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pic>
        <p:nvPicPr>
          <p:cNvPr id="9" name="Immagine 8">
            <a:extLst>
              <a:ext uri="{FF2B5EF4-FFF2-40B4-BE49-F238E27FC236}">
                <a16:creationId xmlns:a16="http://schemas.microsoft.com/office/drawing/2014/main" id="{2E622CB9-4085-11F5-32B7-7BD234D5CC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246" y="0"/>
            <a:ext cx="4800406" cy="6858000"/>
          </a:xfrm>
          <a:prstGeom prst="rect">
            <a:avLst/>
          </a:prstGeom>
        </p:spPr>
      </p:pic>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74542C42-F0C8-417A-980A-09B6C1CD6C24}" type="datetime1">
              <a:rPr lang="it-IT" noProof="0" smtClean="0"/>
              <a:t>17/09/2026</a:t>
            </a:fld>
            <a:endParaRPr lang="it-IT" noProof="0" dirty="0"/>
          </a:p>
        </p:txBody>
      </p:sp>
      <p:sp>
        <p:nvSpPr>
          <p:cNvPr id="8" name="Segnaposto piè di pa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estazione sezione">
    <p:bg>
      <p:bgPr>
        <a:solidFill>
          <a:schemeClr val="bg1"/>
        </a:solidFill>
        <a:effectLst/>
      </p:bgPr>
    </p:bg>
    <p:spTree>
      <p:nvGrpSpPr>
        <p:cNvPr id="1" name=""/>
        <p:cNvGrpSpPr/>
        <p:nvPr/>
      </p:nvGrpSpPr>
      <p:grpSpPr>
        <a:xfrm>
          <a:off x="0" y="0"/>
          <a:ext cx="0" cy="0"/>
          <a:chOff x="0" y="0"/>
          <a:chExt cx="0" cy="0"/>
        </a:xfrm>
      </p:grpSpPr>
      <p:sp>
        <p:nvSpPr>
          <p:cNvPr id="15" name="Parallelogramma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1D72669-6745-4AA0-A173-7F6CEB97CF08}" type="datetime1">
              <a:rPr lang="it-IT" noProof="0" smtClean="0"/>
              <a:t>17/09/2026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2641599" y="3746500"/>
            <a:ext cx="8331202" cy="1308100"/>
          </a:xfrm>
        </p:spPr>
        <p:txBody>
          <a:bodyPr rtlCol="0" anchor="b" anchorCtr="0">
            <a:noAutofit/>
          </a:bodyPr>
          <a:lstStyle>
            <a:lvl1pP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2641600" y="5219700"/>
            <a:ext cx="8331201" cy="586740"/>
          </a:xfrm>
        </p:spPr>
        <p:txBody>
          <a:bodyPr lIns="91440" rIns="91440" rtlCol="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Intestazione della sezione">
    <p:bg>
      <p:bgPr>
        <a:solidFill>
          <a:schemeClr val="bg1"/>
        </a:solidFill>
        <a:effectLst/>
      </p:bgPr>
    </p:bg>
    <p:spTree>
      <p:nvGrpSpPr>
        <p:cNvPr id="1" name=""/>
        <p:cNvGrpSpPr/>
        <p:nvPr/>
      </p:nvGrpSpPr>
      <p:grpSpPr>
        <a:xfrm>
          <a:off x="0" y="0"/>
          <a:ext cx="0" cy="0"/>
          <a:chOff x="0" y="0"/>
          <a:chExt cx="0" cy="0"/>
        </a:xfrm>
      </p:grpSpPr>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81A99FD-A18D-4AC6-92B0-69E29E35743B}" type="datetime1">
              <a:rPr lang="it-IT" noProof="0" smtClean="0"/>
              <a:t>17/09/2026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1930399" y="3746500"/>
            <a:ext cx="8331202" cy="1308100"/>
          </a:xfrm>
        </p:spPr>
        <p:txBody>
          <a:bodyPr rtlCol="0" anchor="b" anchorCtr="0">
            <a:noAutofit/>
          </a:bodyPr>
          <a:lstStyle>
            <a:lvl1pPr algn="ct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930400" y="5219700"/>
            <a:ext cx="8331201" cy="586740"/>
          </a:xfrm>
        </p:spPr>
        <p:txBody>
          <a:bodyPr lIns="91440" rIns="91440" rtlCol="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sz="half" idx="1"/>
          </p:nvPr>
        </p:nvSpPr>
        <p:spPr>
          <a:xfrm>
            <a:off x="1097280" y="2120900"/>
            <a:ext cx="4639736" cy="3748193"/>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contenuto 3"/>
          <p:cNvSpPr>
            <a:spLocks noGrp="1"/>
          </p:cNvSpPr>
          <p:nvPr>
            <p:ph sz="half" idx="2"/>
          </p:nvPr>
        </p:nvSpPr>
        <p:spPr>
          <a:xfrm>
            <a:off x="6515944" y="2120900"/>
            <a:ext cx="4639736" cy="3748194"/>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43B79944-34CF-4A72-AC1B-909189585767}" type="datetime1">
              <a:rPr lang="it-IT" noProof="0" smtClean="0"/>
              <a:t>17/09/2026</a:t>
            </a:fld>
            <a:endParaRPr lang="it-IT" noProof="0" dirty="0"/>
          </a:p>
        </p:txBody>
      </p:sp>
      <p:sp>
        <p:nvSpPr>
          <p:cNvPr id="9" name="Segnaposto piè di pa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olo 9"/>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097280" y="2057400"/>
            <a:ext cx="4639736" cy="736282"/>
          </a:xfrm>
        </p:spPr>
        <p:txBody>
          <a:bodyPr lIns="91440" rIns="91440" rtlCol="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p:cNvSpPr>
            <a:spLocks noGrp="1"/>
          </p:cNvSpPr>
          <p:nvPr>
            <p:ph sz="half" idx="2"/>
          </p:nvPr>
        </p:nvSpPr>
        <p:spPr>
          <a:xfrm>
            <a:off x="1186731" y="2958274"/>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testo 4"/>
          <p:cNvSpPr>
            <a:spLocks noGrp="1"/>
          </p:cNvSpPr>
          <p:nvPr>
            <p:ph type="body" sz="quarter" idx="3"/>
          </p:nvPr>
        </p:nvSpPr>
        <p:spPr>
          <a:xfrm>
            <a:off x="6515944" y="2057400"/>
            <a:ext cx="4639736" cy="736282"/>
          </a:xfrm>
        </p:spPr>
        <p:txBody>
          <a:bodyPr lIns="91440" rIns="91440" rtlCol="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p:cNvSpPr>
            <a:spLocks noGrp="1"/>
          </p:cNvSpPr>
          <p:nvPr>
            <p:ph sz="quarter" idx="4"/>
          </p:nvPr>
        </p:nvSpPr>
        <p:spPr>
          <a:xfrm>
            <a:off x="6605395" y="2958273"/>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AAAF3A87-C769-4508-A602-98056DD906C2}" type="datetime1">
              <a:rPr lang="it-IT" noProof="0" smtClean="0"/>
              <a:t>17/09/2026</a:t>
            </a:fld>
            <a:endParaRPr lang="it-IT" noProof="0" dirty="0"/>
          </a:p>
        </p:txBody>
      </p:sp>
      <p:sp>
        <p:nvSpPr>
          <p:cNvPr id="11" name="Segnaposto piè di pa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r>
              <a:rPr lang="it-IT" noProof="0" dirty="0"/>
              <a:t>Piè di pagina</a:t>
            </a:r>
          </a:p>
        </p:txBody>
      </p:sp>
      <p:sp>
        <p:nvSpPr>
          <p:cNvPr id="12" name="Segnaposto numero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6" name="Segnaposto dat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5F1DB439-C8A9-45DF-AFF2-9EFA3E72C152}" type="datetime1">
              <a:rPr lang="it-IT" noProof="0" smtClean="0"/>
              <a:t>17/09/2026</a:t>
            </a:fld>
            <a:endParaRPr lang="it-IT" noProof="0" dirty="0"/>
          </a:p>
        </p:txBody>
      </p:sp>
      <p:sp>
        <p:nvSpPr>
          <p:cNvPr id="7" name="Segnaposto piè di pa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r>
              <a:rPr lang="it-IT" noProof="0" dirty="0"/>
              <a:t>Piè di pagina</a:t>
            </a:r>
          </a:p>
        </p:txBody>
      </p:sp>
      <p:sp>
        <p:nvSpPr>
          <p:cNvPr id="8" name="Segnaposto numero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6" name="Parallelogramma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piè di pagina 2">
            <a:extLst>
              <a:ext uri="{FF2B5EF4-FFF2-40B4-BE49-F238E27FC236}">
                <a16:creationId xmlns:a16="http://schemas.microsoft.com/office/drawing/2014/main" id="{05915714-6BBA-4593-8591-4E26F7D58D9F}"/>
              </a:ext>
            </a:extLst>
          </p:cNvPr>
          <p:cNvSpPr>
            <a:spLocks noGrp="1"/>
          </p:cNvSpPr>
          <p:nvPr>
            <p:ph type="ftr" sz="quarter" idx="11"/>
          </p:nvPr>
        </p:nvSpPr>
        <p:spPr>
          <a:xfrm>
            <a:off x="216130" y="6446838"/>
            <a:ext cx="4846321" cy="365125"/>
          </a:xfrm>
        </p:spPr>
        <p:txBody>
          <a:bodyPr rtlCol="0"/>
          <a:lstStyle>
            <a:lvl1pPr>
              <a:defRPr>
                <a:solidFill>
                  <a:schemeClr val="tx1">
                    <a:lumMod val="75000"/>
                    <a:lumOff val="25000"/>
                  </a:schemeClr>
                </a:solidFill>
              </a:defRPr>
            </a:lvl1pPr>
          </a:lstStyle>
          <a:p>
            <a:endParaRPr lang="it-IT"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786383"/>
            <a:ext cx="3068833" cy="2093975"/>
          </a:xfrm>
        </p:spPr>
        <p:txBody>
          <a:bodyPr rtlCol="0" anchor="b">
            <a:normAutofit/>
          </a:bodyPr>
          <a:lstStyle>
            <a:lvl1pPr>
              <a:lnSpc>
                <a:spcPct val="90000"/>
              </a:lnSpc>
              <a:defRPr sz="3600" b="0">
                <a:solidFill>
                  <a:srgbClr val="FFFFFF"/>
                </a:solidFill>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458984" y="812800"/>
            <a:ext cx="5713841" cy="4868609"/>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testo 3"/>
          <p:cNvSpPr>
            <a:spLocks noGrp="1"/>
          </p:cNvSpPr>
          <p:nvPr>
            <p:ph type="body" sz="half" idx="2" hasCustomPrompt="1"/>
          </p:nvPr>
        </p:nvSpPr>
        <p:spPr>
          <a:xfrm>
            <a:off x="1092200" y="3043050"/>
            <a:ext cx="3068832" cy="2638359"/>
          </a:xfrm>
        </p:spPr>
        <p:txBody>
          <a:bodyPr lIns="91440" rIns="91440" rtlCol="0">
            <a:normAutofit/>
          </a:bodyPr>
          <a:lstStyle>
            <a:lvl1pPr marL="0" indent="0" rtl="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dirty="0"/>
              <a:t>Fare clic per modificare gli stili del testo dello schema</a:t>
            </a:r>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251FC1-1A75-47DA-9A6E-B43CF6E86A62}" type="datetime1">
              <a:rPr lang="it-IT" noProof="0" smtClean="0"/>
              <a:t>17/09/2026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Segnaposto piè di pagina 2">
            <a:extLst>
              <a:ext uri="{FF2B5EF4-FFF2-40B4-BE49-F238E27FC236}">
                <a16:creationId xmlns:a16="http://schemas.microsoft.com/office/drawing/2014/main" id="{82E39F50-459D-C3E1-C6CC-EA208D50E4FE}"/>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B74319CE-E5CF-4FF9-86AE-7437B4FD3174}" type="datetime1">
              <a:rPr lang="it-IT" noProof="0" smtClean="0"/>
              <a:t>17/09/2026</a:t>
            </a:fld>
            <a:endParaRPr lang="it-IT" noProof="0" dirty="0"/>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4" name="Segnaposto piè di pagina 2">
            <a:extLst>
              <a:ext uri="{FF2B5EF4-FFF2-40B4-BE49-F238E27FC236}">
                <a16:creationId xmlns:a16="http://schemas.microsoft.com/office/drawing/2014/main" id="{DC7E41FD-853D-F717-1775-E30235610CE8}"/>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82620384-FC06-4245-8A4E-BD9C5C3038C1}" type="datetime1">
              <a:rPr lang="it-IT" noProof="0" smtClean="0"/>
              <a:t>17/09/2026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5" name="Rettangolo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2" name="Titolo 1"/>
          <p:cNvSpPr>
            <a:spLocks noGrp="1"/>
          </p:cNvSpPr>
          <p:nvPr>
            <p:ph type="title"/>
          </p:nvPr>
        </p:nvSpPr>
        <p:spPr>
          <a:xfrm>
            <a:off x="1092200" y="1885125"/>
            <a:ext cx="3314700" cy="2093975"/>
          </a:xfrm>
        </p:spPr>
        <p:txBody>
          <a:bodyPr rtlCol="0" anchor="ctr">
            <a:normAutofit/>
          </a:bodyPr>
          <a:lstStyle>
            <a:lvl1pPr>
              <a:lnSpc>
                <a:spcPct val="90000"/>
              </a:lnSpc>
              <a:defRPr sz="4400" b="1">
                <a:solidFill>
                  <a:srgbClr val="FFFFFF"/>
                </a:solidFill>
                <a:latin typeface="+mn-lt"/>
              </a:defRPr>
            </a:lvl1pPr>
          </a:lstStyle>
          <a:p>
            <a:pPr rtl="0"/>
            <a:r>
              <a:rPr lang="it-IT" noProof="0"/>
              <a:t>Fare clic per modificare lo stile del titolo dello schema</a:t>
            </a:r>
            <a:endParaRPr lang="it-IT" noProof="0" dirty="0"/>
          </a:p>
        </p:txBody>
      </p:sp>
      <p:sp>
        <p:nvSpPr>
          <p:cNvPr id="18" name="Rettangolo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piè di pagina 2">
            <a:extLst>
              <a:ext uri="{FF2B5EF4-FFF2-40B4-BE49-F238E27FC236}">
                <a16:creationId xmlns:a16="http://schemas.microsoft.com/office/drawing/2014/main" id="{DB5FC7EB-9809-9909-8D31-7667D27CFE29}"/>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bg1"/>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97CAA8-247F-493B-9041-1EB41C0713A1}" type="datetime1">
              <a:rPr lang="it-IT" noProof="0" smtClean="0"/>
              <a:t>17/09/2026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4" name="Segnaposto piè di pagina 2">
            <a:extLst>
              <a:ext uri="{FF2B5EF4-FFF2-40B4-BE49-F238E27FC236}">
                <a16:creationId xmlns:a16="http://schemas.microsoft.com/office/drawing/2014/main" id="{F1E388EF-366D-885A-CF06-6BEFE9E1E7F6}"/>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4984722" y="548355"/>
            <a:ext cx="6054846" cy="634336"/>
          </a:xfrm>
        </p:spPr>
        <p:txBody>
          <a:bodyPr rtlCol="0" anchor="ctr">
            <a:noAutofit/>
          </a:bodyPr>
          <a:lstStyle>
            <a:lvl1pPr>
              <a:lnSpc>
                <a:spcPct val="90000"/>
              </a:lnSpc>
              <a:defRPr sz="36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100833" y="1611313"/>
            <a:ext cx="6072099" cy="3755104"/>
          </a:xfrm>
        </p:spPr>
        <p:txBody>
          <a:bodyPr rtlCol="0" anchor="t">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ADCFC264-2C41-457A-9103-DFF5BC066DDD}" type="datetime1">
              <a:rPr lang="it-IT" noProof="0" smtClean="0"/>
              <a:t>17/09/2026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3068577" y="880375"/>
            <a:ext cx="6054846" cy="634336"/>
          </a:xfrm>
        </p:spPr>
        <p:txBody>
          <a:bodyPr rtlCol="0" anchor="ctr">
            <a:noAutofit/>
          </a:bodyPr>
          <a:lstStyle>
            <a:lvl1pPr algn="ctr">
              <a:lnSpc>
                <a:spcPct val="90000"/>
              </a:lnSpc>
              <a:defRPr sz="3600" b="1" i="0">
                <a:solidFill>
                  <a:schemeClr val="tx1">
                    <a:lumMod val="75000"/>
                    <a:lumOff val="25000"/>
                  </a:schemeClr>
                </a:solidFill>
                <a:latin typeface="+mn-lt"/>
              </a:defRPr>
            </a:lvl1pPr>
          </a:lstStyle>
          <a:p>
            <a:pPr rtl="0"/>
            <a:r>
              <a:rPr lang="it-IT" noProof="0"/>
              <a:t>Fare clic per modificare lo stile del titolo dello schema</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BFACEB1B-38C0-4995-A1E2-7B5FD48CA44A}" type="datetime1">
              <a:rPr lang="it-IT" noProof="0" smtClean="0"/>
              <a:t>17/09/2026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9" name="Rettangolo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473373" y="943430"/>
            <a:ext cx="4699452"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FDD649FC-C7F2-4966-B125-333FD0271E55}" type="datetime1">
              <a:rPr lang="it-IT" noProof="0" smtClean="0"/>
              <a:t>17/09/2026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0" name="Rettangolo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518529" y="943430"/>
            <a:ext cx="4654296"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5350E5C9-4822-4828-86B2-BB987B39863B}" type="datetime1">
              <a:rPr lang="it-IT" noProof="0" smtClean="0"/>
              <a:t>17/09/2026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Rettangolo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15" y="0"/>
            <a:ext cx="12191985" cy="4578350"/>
          </a:xfrm>
          <a:solidFill>
            <a:schemeClr val="bg1"/>
          </a:solidFill>
        </p:spPr>
        <p:txBody>
          <a:bodyPr lIns="457200" tIns="457200" rtlCol="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endParaRPr lang="it-IT" noProof="0" dirty="0"/>
          </a:p>
        </p:txBody>
      </p:sp>
      <p:sp>
        <p:nvSpPr>
          <p:cNvPr id="2" name="Titolo 1"/>
          <p:cNvSpPr>
            <a:spLocks noGrp="1"/>
          </p:cNvSpPr>
          <p:nvPr>
            <p:ph type="title"/>
          </p:nvPr>
        </p:nvSpPr>
        <p:spPr>
          <a:xfrm>
            <a:off x="1097279" y="4799362"/>
            <a:ext cx="10113645" cy="743682"/>
          </a:xfrm>
        </p:spPr>
        <p:txBody>
          <a:bodyPr tIns="0" bIns="0" rtlCol="0" anchor="b">
            <a:noAutofit/>
          </a:bodyPr>
          <a:lstStyle>
            <a:lvl1pPr algn="ctr">
              <a:defRPr sz="4400" b="1">
                <a:solidFill>
                  <a:srgbClr val="FFFFFF"/>
                </a:solidFill>
              </a:defRPr>
            </a:lvl1pPr>
          </a:lstStyle>
          <a:p>
            <a:pPr rtl="0"/>
            <a:r>
              <a:rPr lang="it-IT" noProof="0"/>
              <a:t>Fare clic per modificare lo stile del titolo dello schema</a:t>
            </a:r>
            <a:endParaRPr lang="it-IT" noProof="0" dirty="0"/>
          </a:p>
        </p:txBody>
      </p:sp>
      <p:sp>
        <p:nvSpPr>
          <p:cNvPr id="4" name="Segnaposto tes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gli stili del testo dello schema</a:t>
            </a:r>
          </a:p>
        </p:txBody>
      </p:sp>
      <p:sp>
        <p:nvSpPr>
          <p:cNvPr id="5" name="Segnaposto data 4"/>
          <p:cNvSpPr>
            <a:spLocks noGrp="1"/>
          </p:cNvSpPr>
          <p:nvPr>
            <p:ph type="dt" sz="half" idx="10"/>
          </p:nvPr>
        </p:nvSpPr>
        <p:spPr/>
        <p:txBody>
          <a:bodyPr rtlCol="0"/>
          <a:lstStyle>
            <a:lvl1pPr>
              <a:defRPr>
                <a:solidFill>
                  <a:schemeClr val="bg1"/>
                </a:solidFill>
              </a:defRPr>
            </a:lvl1pPr>
          </a:lstStyle>
          <a:p>
            <a:pPr rtl="0"/>
            <a:fld id="{5A04164A-D1F3-464B-BA5A-A4C4D8F35ADB}" type="datetime1">
              <a:rPr lang="it-IT" noProof="0" smtClean="0"/>
              <a:t>17/09/2026</a:t>
            </a:fld>
            <a:endParaRPr lang="it-IT" noProof="0" dirty="0"/>
          </a:p>
        </p:txBody>
      </p:sp>
      <p:sp>
        <p:nvSpPr>
          <p:cNvPr id="6" name="Segnaposto piè di pagina 5"/>
          <p:cNvSpPr>
            <a:spLocks noGrp="1"/>
          </p:cNvSpPr>
          <p:nvPr>
            <p:ph type="ftr" sz="quarter" idx="11"/>
          </p:nvPr>
        </p:nvSpPr>
        <p:spPr>
          <a:xfrm>
            <a:off x="1097279" y="6446838"/>
            <a:ext cx="6818262" cy="365125"/>
          </a:xfrm>
        </p:spPr>
        <p:txBody>
          <a:bodyPr rtlCol="0"/>
          <a:lstStyle>
            <a:lvl1pPr>
              <a:defRPr>
                <a:solidFill>
                  <a:schemeClr val="bg1"/>
                </a:solidFill>
              </a:defRPr>
            </a:lvl1pPr>
          </a:lstStyle>
          <a:p>
            <a:pPr rtl="0"/>
            <a:r>
              <a:rPr lang="it-IT" noProof="0" dirty="0"/>
              <a:t>Piè di pagina</a:t>
            </a:r>
          </a:p>
        </p:txBody>
      </p:sp>
      <p:sp>
        <p:nvSpPr>
          <p:cNvPr id="7" name="Segnaposto numero diapositiva 6"/>
          <p:cNvSpPr>
            <a:spLocks noGrp="1"/>
          </p:cNvSpPr>
          <p:nvPr>
            <p:ph type="sldNum" sz="quarter" idx="12"/>
          </p:nvPr>
        </p:nvSpPr>
        <p:spPr/>
        <p:txBody>
          <a:bodyPr rtlCol="0"/>
          <a:lstStyle>
            <a:lvl1pPr>
              <a:defRPr>
                <a:solidFill>
                  <a:schemeClr val="bg1"/>
                </a:solidFill>
              </a:defRPr>
            </a:lvl1pPr>
          </a:lstStyle>
          <a:p>
            <a:pPr rtl="0"/>
            <a:fld id="{3A98EE3D-8CD1-4C3F-BD1C-C98C9596463C}" type="slidenum">
              <a:rPr lang="it-IT" noProof="0" smtClean="0"/>
              <a:pPr/>
              <a:t>‹N›</a:t>
            </a:fld>
            <a:endParaRPr lang="it-IT" noProof="0" dirty="0"/>
          </a:p>
        </p:txBody>
      </p:sp>
      <p:sp>
        <p:nvSpPr>
          <p:cNvPr id="9" name="Rettangolo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29D1554E-7EF2-44AC-BA44-70A2B54D9DB9}" type="datetime1">
              <a:rPr lang="it-IT" noProof="0" smtClean="0"/>
              <a:t>17/09/2026</a:t>
            </a:fld>
            <a:endParaRPr lang="it-IT" noProof="0" dirty="0"/>
          </a:p>
        </p:txBody>
      </p:sp>
      <p:sp>
        <p:nvSpPr>
          <p:cNvPr id="8" name="Segnaposto piè di pagina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1346200"/>
            <a:ext cx="2448033" cy="4530725"/>
          </a:xfrm>
        </p:spPr>
        <p:txBody>
          <a:bodyPr vert="eaVert"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a:xfrm>
            <a:off x="1092200" y="1346200"/>
            <a:ext cx="7480300" cy="4530723"/>
          </a:xfrm>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1C82CFE1-3316-4B70-89C0-454FCB2AAF53}" type="datetime1">
              <a:rPr lang="it-IT" noProof="0" smtClean="0"/>
              <a:t>17/09/2026</a:t>
            </a:fld>
            <a:endParaRPr lang="it-IT" noProof="0" dirty="0"/>
          </a:p>
        </p:txBody>
      </p:sp>
      <p:sp>
        <p:nvSpPr>
          <p:cNvPr id="8" name="Segnaposto piè di pagina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14" name="Rettangolo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940687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Slide 1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DEEEFF"/>
          </a:solidFill>
          <a:ln/>
        </p:spPr>
        <p:txBody>
          <a:bodyPr/>
          <a:lstStyle/>
          <a:p>
            <a:endParaRPr lang="it-IT"/>
          </a:p>
        </p:txBody>
      </p:sp>
      <p:sp>
        <p:nvSpPr>
          <p:cNvPr id="3" name="Shape 1"/>
          <p:cNvSpPr/>
          <p:nvPr/>
        </p:nvSpPr>
        <p:spPr>
          <a:xfrm>
            <a:off x="0" y="0"/>
            <a:ext cx="12192000" cy="6858000"/>
          </a:xfrm>
          <a:prstGeom prst="rect">
            <a:avLst/>
          </a:prstGeom>
          <a:solidFill>
            <a:srgbClr val="FFFFFF"/>
          </a:solidFill>
          <a:ln/>
        </p:spPr>
        <p:txBody>
          <a:bodyPr/>
          <a:lstStyle/>
          <a:p>
            <a:endParaRPr lang="it-IT"/>
          </a:p>
        </p:txBody>
      </p:sp>
    </p:spTree>
    <p:extLst>
      <p:ext uri="{BB962C8B-B14F-4D97-AF65-F5344CB8AC3E}">
        <p14:creationId xmlns:p14="http://schemas.microsoft.com/office/powerpoint/2010/main" val="35526858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DEEEFF"/>
          </a:solidFill>
          <a:ln/>
        </p:spPr>
        <p:txBody>
          <a:bodyPr/>
          <a:lstStyle/>
          <a:p>
            <a:endParaRPr lang="it-IT"/>
          </a:p>
        </p:txBody>
      </p:sp>
      <p:sp>
        <p:nvSpPr>
          <p:cNvPr id="3" name="Shape 1"/>
          <p:cNvSpPr/>
          <p:nvPr/>
        </p:nvSpPr>
        <p:spPr>
          <a:xfrm>
            <a:off x="0" y="0"/>
            <a:ext cx="12192000" cy="6858000"/>
          </a:xfrm>
          <a:prstGeom prst="rect">
            <a:avLst/>
          </a:prstGeom>
          <a:solidFill>
            <a:srgbClr val="FFFFFF"/>
          </a:solidFill>
          <a:ln/>
        </p:spPr>
        <p:txBody>
          <a:bodyPr/>
          <a:lstStyle/>
          <a:p>
            <a:endParaRPr lang="it-IT"/>
          </a:p>
        </p:txBody>
      </p:sp>
    </p:spTree>
    <p:extLst>
      <p:ext uri="{BB962C8B-B14F-4D97-AF65-F5344CB8AC3E}">
        <p14:creationId xmlns:p14="http://schemas.microsoft.com/office/powerpoint/2010/main" val="5103334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lide 1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DEEEFF"/>
          </a:solidFill>
          <a:ln/>
        </p:spPr>
        <p:txBody>
          <a:bodyPr/>
          <a:lstStyle/>
          <a:p>
            <a:endParaRPr lang="it-IT"/>
          </a:p>
        </p:txBody>
      </p:sp>
      <p:sp>
        <p:nvSpPr>
          <p:cNvPr id="3" name="Shape 1"/>
          <p:cNvSpPr/>
          <p:nvPr/>
        </p:nvSpPr>
        <p:spPr>
          <a:xfrm>
            <a:off x="0" y="0"/>
            <a:ext cx="12192000" cy="6858000"/>
          </a:xfrm>
          <a:prstGeom prst="rect">
            <a:avLst/>
          </a:prstGeom>
          <a:solidFill>
            <a:srgbClr val="FFFFFF"/>
          </a:solidFill>
          <a:ln/>
        </p:spPr>
        <p:txBody>
          <a:bodyPr/>
          <a:lstStyle/>
          <a:p>
            <a:endParaRPr lang="it-IT"/>
          </a:p>
        </p:txBody>
      </p:sp>
    </p:spTree>
    <p:extLst>
      <p:ext uri="{BB962C8B-B14F-4D97-AF65-F5344CB8AC3E}">
        <p14:creationId xmlns:p14="http://schemas.microsoft.com/office/powerpoint/2010/main" val="19471059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lide 20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DEEEFF"/>
          </a:solidFill>
          <a:ln/>
        </p:spPr>
        <p:txBody>
          <a:bodyPr/>
          <a:lstStyle/>
          <a:p>
            <a:endParaRPr lang="it-IT"/>
          </a:p>
        </p:txBody>
      </p:sp>
      <p:sp>
        <p:nvSpPr>
          <p:cNvPr id="3" name="Shape 1"/>
          <p:cNvSpPr/>
          <p:nvPr/>
        </p:nvSpPr>
        <p:spPr>
          <a:xfrm>
            <a:off x="0" y="0"/>
            <a:ext cx="12192000" cy="6858000"/>
          </a:xfrm>
          <a:prstGeom prst="rect">
            <a:avLst/>
          </a:prstGeom>
          <a:solidFill>
            <a:srgbClr val="FFFFFF"/>
          </a:solidFill>
          <a:ln/>
        </p:spPr>
        <p:txBody>
          <a:bodyPr/>
          <a:lstStyle/>
          <a:p>
            <a:endParaRPr lang="it-IT"/>
          </a:p>
        </p:txBody>
      </p:sp>
    </p:spTree>
    <p:extLst>
      <p:ext uri="{BB962C8B-B14F-4D97-AF65-F5344CB8AC3E}">
        <p14:creationId xmlns:p14="http://schemas.microsoft.com/office/powerpoint/2010/main" val="29811785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lide 2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DEEEFF"/>
          </a:solidFill>
          <a:ln/>
        </p:spPr>
        <p:txBody>
          <a:bodyPr/>
          <a:lstStyle/>
          <a:p>
            <a:endParaRPr lang="it-IT"/>
          </a:p>
        </p:txBody>
      </p:sp>
      <p:sp>
        <p:nvSpPr>
          <p:cNvPr id="3" name="Shape 1"/>
          <p:cNvSpPr/>
          <p:nvPr/>
        </p:nvSpPr>
        <p:spPr>
          <a:xfrm>
            <a:off x="0" y="0"/>
            <a:ext cx="12192000" cy="6858000"/>
          </a:xfrm>
          <a:prstGeom prst="rect">
            <a:avLst/>
          </a:prstGeom>
          <a:solidFill>
            <a:srgbClr val="FFFFFF"/>
          </a:solidFill>
          <a:ln/>
        </p:spPr>
        <p:txBody>
          <a:bodyPr/>
          <a:lstStyle/>
          <a:p>
            <a:endParaRPr lang="it-IT"/>
          </a:p>
        </p:txBody>
      </p:sp>
    </p:spTree>
    <p:extLst>
      <p:ext uri="{BB962C8B-B14F-4D97-AF65-F5344CB8AC3E}">
        <p14:creationId xmlns:p14="http://schemas.microsoft.com/office/powerpoint/2010/main" val="14849250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Slide 2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DEEEFF"/>
          </a:solidFill>
          <a:ln/>
        </p:spPr>
        <p:txBody>
          <a:bodyPr/>
          <a:lstStyle/>
          <a:p>
            <a:endParaRPr lang="it-IT"/>
          </a:p>
        </p:txBody>
      </p:sp>
      <p:sp>
        <p:nvSpPr>
          <p:cNvPr id="3" name="Shape 1"/>
          <p:cNvSpPr/>
          <p:nvPr/>
        </p:nvSpPr>
        <p:spPr>
          <a:xfrm>
            <a:off x="0" y="0"/>
            <a:ext cx="12192000" cy="6858000"/>
          </a:xfrm>
          <a:prstGeom prst="rect">
            <a:avLst/>
          </a:prstGeom>
          <a:solidFill>
            <a:srgbClr val="FFFFFF"/>
          </a:solidFill>
          <a:ln/>
        </p:spPr>
        <p:txBody>
          <a:bodyPr/>
          <a:lstStyle/>
          <a:p>
            <a:endParaRPr lang="it-IT"/>
          </a:p>
        </p:txBody>
      </p:sp>
    </p:spTree>
    <p:extLst>
      <p:ext uri="{BB962C8B-B14F-4D97-AF65-F5344CB8AC3E}">
        <p14:creationId xmlns:p14="http://schemas.microsoft.com/office/powerpoint/2010/main" val="919928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lide 39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DEEEFF"/>
          </a:solidFill>
          <a:ln/>
        </p:spPr>
        <p:txBody>
          <a:bodyPr/>
          <a:lstStyle/>
          <a:p>
            <a:endParaRPr lang="it-IT"/>
          </a:p>
        </p:txBody>
      </p:sp>
      <p:sp>
        <p:nvSpPr>
          <p:cNvPr id="3" name="Shape 1"/>
          <p:cNvSpPr/>
          <p:nvPr/>
        </p:nvSpPr>
        <p:spPr>
          <a:xfrm>
            <a:off x="0" y="0"/>
            <a:ext cx="12192000" cy="6858000"/>
          </a:xfrm>
          <a:prstGeom prst="rect">
            <a:avLst/>
          </a:prstGeom>
          <a:solidFill>
            <a:srgbClr val="FFFFFF"/>
          </a:solidFill>
          <a:ln/>
        </p:spPr>
        <p:txBody>
          <a:bodyPr/>
          <a:lstStyle/>
          <a:p>
            <a:endParaRPr lang="it-IT"/>
          </a:p>
        </p:txBody>
      </p:sp>
    </p:spTree>
    <p:extLst>
      <p:ext uri="{BB962C8B-B14F-4D97-AF65-F5344CB8AC3E}">
        <p14:creationId xmlns:p14="http://schemas.microsoft.com/office/powerpoint/2010/main" val="39538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elogramma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Segnaposto tito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it-IT" noProof="0" dirty="0"/>
              <a:t>Fare clic per modificare lo stile del titolo dello schema</a:t>
            </a:r>
          </a:p>
        </p:txBody>
      </p:sp>
      <p:sp>
        <p:nvSpPr>
          <p:cNvPr id="3" name="Segnaposto testo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2CA46E8E-89D0-493E-ABBF-B63A9C819C41}" type="datetime1">
              <a:rPr lang="it-IT" noProof="0" smtClean="0"/>
              <a:t>17/09/2026</a:t>
            </a:fld>
            <a:endParaRPr lang="it-IT" noProof="0" dirty="0"/>
          </a:p>
        </p:txBody>
      </p:sp>
      <p:sp>
        <p:nvSpPr>
          <p:cNvPr id="5" name="Segnaposto piè di pagina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pPr rtl="0"/>
            <a:r>
              <a:rPr lang="it-IT" noProof="0" dirty="0"/>
              <a:t>Piè di pagina</a:t>
            </a:r>
          </a:p>
        </p:txBody>
      </p:sp>
      <p:sp>
        <p:nvSpPr>
          <p:cNvPr id="6" name="Segnaposto numero diapositiva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8" name="Rettangolo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 id="2147483728" r:id="rId21"/>
    <p:sldLayoutId id="2147483729" r:id="rId22"/>
    <p:sldLayoutId id="2147483730" r:id="rId23"/>
    <p:sldLayoutId id="2147483731" r:id="rId24"/>
    <p:sldLayoutId id="2147483732" r:id="rId25"/>
    <p:sldLayoutId id="2147483733" r:id="rId26"/>
    <p:sldLayoutId id="2147483734" r:id="rId27"/>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6.xml"/><Relationship Id="rId6" Type="http://schemas.openxmlformats.org/officeDocument/2006/relationships/image" Target="../media/image3.png"/><Relationship Id="rId5" Type="http://schemas.openxmlformats.org/officeDocument/2006/relationships/image" Target="../media/image17.png"/><Relationship Id="rId10" Type="http://schemas.openxmlformats.org/officeDocument/2006/relationships/image" Target="../media/image20.png"/><Relationship Id="rId4" Type="http://schemas.openxmlformats.org/officeDocument/2006/relationships/image" Target="../media/image16.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1.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4934858" y="784187"/>
            <a:ext cx="7117442" cy="4710249"/>
          </a:xfrm>
        </p:spPr>
        <p:txBody>
          <a:bodyPr>
            <a:normAutofit fontScale="90000"/>
          </a:bodyPr>
          <a:lstStyle/>
          <a:p>
            <a:r>
              <a:rPr lang="it-IT" sz="3600" dirty="0">
                <a:solidFill>
                  <a:schemeClr val="bg2">
                    <a:lumMod val="25000"/>
                  </a:schemeClr>
                </a:solidFill>
                <a:latin typeface="Times New Roman" panose="02020603050405020304" pitchFamily="18" charset="0"/>
                <a:cs typeface="Times New Roman" panose="02020603050405020304" pitchFamily="18" charset="0"/>
              </a:rPr>
              <a:t>Effetto della Chirurgia Bariatrica sul Rischio Cardiovascolare Stimato</a:t>
            </a:r>
            <a:r>
              <a:rPr lang="it-IT" sz="3100" b="0" dirty="0">
                <a:solidFill>
                  <a:schemeClr val="bg2">
                    <a:lumMod val="25000"/>
                  </a:schemeClr>
                </a:solidFill>
                <a:latin typeface="Times New Roman" panose="02020603050405020304" pitchFamily="18" charset="0"/>
                <a:cs typeface="Times New Roman" panose="02020603050405020304" pitchFamily="18" charset="0"/>
              </a:rPr>
              <a:t>:  </a:t>
            </a:r>
            <a:br>
              <a:rPr lang="it-IT" sz="3100" b="0" dirty="0">
                <a:solidFill>
                  <a:schemeClr val="bg2">
                    <a:lumMod val="25000"/>
                  </a:schemeClr>
                </a:solidFill>
                <a:latin typeface="Times New Roman" panose="02020603050405020304" pitchFamily="18" charset="0"/>
                <a:cs typeface="Times New Roman" panose="02020603050405020304" pitchFamily="18" charset="0"/>
              </a:rPr>
            </a:br>
            <a:r>
              <a:rPr lang="it-IT" sz="2200" b="0" i="1" dirty="0">
                <a:solidFill>
                  <a:schemeClr val="bg2">
                    <a:lumMod val="25000"/>
                  </a:schemeClr>
                </a:solidFill>
                <a:latin typeface="Times New Roman" panose="02020603050405020304" pitchFamily="18" charset="0"/>
                <a:cs typeface="Times New Roman" panose="02020603050405020304" pitchFamily="18" charset="0"/>
              </a:rPr>
              <a:t>Analisi Longitudinale degli Score </a:t>
            </a:r>
            <a:r>
              <a:rPr lang="it-IT" sz="2200" b="0" i="1" dirty="0" err="1">
                <a:solidFill>
                  <a:schemeClr val="bg2">
                    <a:lumMod val="25000"/>
                  </a:schemeClr>
                </a:solidFill>
                <a:latin typeface="Times New Roman" panose="02020603050405020304" pitchFamily="18" charset="0"/>
                <a:cs typeface="Times New Roman" panose="02020603050405020304" pitchFamily="18" charset="0"/>
              </a:rPr>
              <a:t>Framingham</a:t>
            </a:r>
            <a:r>
              <a:rPr lang="it-IT" sz="2200" b="0" i="1" dirty="0">
                <a:solidFill>
                  <a:schemeClr val="bg2">
                    <a:lumMod val="25000"/>
                  </a:schemeClr>
                </a:solidFill>
                <a:latin typeface="Times New Roman" panose="02020603050405020304" pitchFamily="18" charset="0"/>
                <a:cs typeface="Times New Roman" panose="02020603050405020304" pitchFamily="18" charset="0"/>
              </a:rPr>
              <a:t>, SCORE2 e PREVENT dopo Sleeve </a:t>
            </a:r>
            <a:r>
              <a:rPr lang="it-IT" sz="2200" b="0" i="1" dirty="0" err="1">
                <a:solidFill>
                  <a:schemeClr val="bg2">
                    <a:lumMod val="25000"/>
                  </a:schemeClr>
                </a:solidFill>
                <a:latin typeface="Times New Roman" panose="02020603050405020304" pitchFamily="18" charset="0"/>
                <a:cs typeface="Times New Roman" panose="02020603050405020304" pitchFamily="18" charset="0"/>
              </a:rPr>
              <a:t>Gastrectomy</a:t>
            </a:r>
            <a:r>
              <a:rPr lang="it-IT" sz="2200" b="0" i="1" dirty="0">
                <a:solidFill>
                  <a:schemeClr val="bg2">
                    <a:lumMod val="25000"/>
                  </a:schemeClr>
                </a:solidFill>
                <a:latin typeface="Times New Roman" panose="02020603050405020304" pitchFamily="18" charset="0"/>
                <a:cs typeface="Times New Roman" panose="02020603050405020304" pitchFamily="18" charset="0"/>
              </a:rPr>
              <a:t> e One </a:t>
            </a:r>
            <a:r>
              <a:rPr lang="it-IT" sz="2200" b="0" i="1" dirty="0" err="1">
                <a:solidFill>
                  <a:schemeClr val="bg2">
                    <a:lumMod val="25000"/>
                  </a:schemeClr>
                </a:solidFill>
                <a:latin typeface="Times New Roman" panose="02020603050405020304" pitchFamily="18" charset="0"/>
                <a:cs typeface="Times New Roman" panose="02020603050405020304" pitchFamily="18" charset="0"/>
              </a:rPr>
              <a:t>Anastomosis</a:t>
            </a:r>
            <a:r>
              <a:rPr lang="it-IT" sz="2200" b="0" i="1" dirty="0">
                <a:solidFill>
                  <a:schemeClr val="bg2">
                    <a:lumMod val="25000"/>
                  </a:schemeClr>
                </a:solidFill>
                <a:latin typeface="Times New Roman" panose="02020603050405020304" pitchFamily="18" charset="0"/>
                <a:cs typeface="Times New Roman" panose="02020603050405020304" pitchFamily="18" charset="0"/>
              </a:rPr>
              <a:t> </a:t>
            </a:r>
            <a:r>
              <a:rPr lang="it-IT" sz="2200" b="0" i="1" dirty="0" err="1">
                <a:solidFill>
                  <a:schemeClr val="bg2">
                    <a:lumMod val="25000"/>
                  </a:schemeClr>
                </a:solidFill>
                <a:latin typeface="Times New Roman" panose="02020603050405020304" pitchFamily="18" charset="0"/>
                <a:cs typeface="Times New Roman" panose="02020603050405020304" pitchFamily="18" charset="0"/>
              </a:rPr>
              <a:t>Gastric</a:t>
            </a:r>
            <a:r>
              <a:rPr lang="it-IT" sz="2200" b="0" i="1" dirty="0">
                <a:solidFill>
                  <a:schemeClr val="bg2">
                    <a:lumMod val="25000"/>
                  </a:schemeClr>
                </a:solidFill>
                <a:latin typeface="Times New Roman" panose="02020603050405020304" pitchFamily="18" charset="0"/>
                <a:cs typeface="Times New Roman" panose="02020603050405020304" pitchFamily="18" charset="0"/>
              </a:rPr>
              <a:t> Bypass </a:t>
            </a:r>
            <a:br>
              <a:rPr lang="it-IT" sz="2700" b="0" i="1" dirty="0">
                <a:solidFill>
                  <a:schemeClr val="bg2">
                    <a:lumMod val="25000"/>
                  </a:schemeClr>
                </a:solidFill>
                <a:latin typeface="Times New Roman" panose="02020603050405020304" pitchFamily="18" charset="0"/>
                <a:cs typeface="Times New Roman" panose="02020603050405020304" pitchFamily="18" charset="0"/>
              </a:rPr>
            </a:br>
            <a:br>
              <a:rPr lang="it-IT" sz="3100" b="0" i="1" dirty="0">
                <a:solidFill>
                  <a:schemeClr val="bg2">
                    <a:lumMod val="25000"/>
                  </a:schemeClr>
                </a:solidFill>
                <a:latin typeface="Times New Roman" panose="02020603050405020304" pitchFamily="18" charset="0"/>
                <a:cs typeface="Times New Roman" panose="02020603050405020304" pitchFamily="18" charset="0"/>
              </a:rPr>
            </a:br>
            <a:br>
              <a:rPr lang="it-IT" sz="1800" b="0" dirty="0">
                <a:solidFill>
                  <a:schemeClr val="bg2">
                    <a:lumMod val="25000"/>
                  </a:schemeClr>
                </a:solidFill>
                <a:latin typeface="Times New Roman" panose="02020603050405020304" pitchFamily="18" charset="0"/>
                <a:cs typeface="Times New Roman" panose="02020603050405020304" pitchFamily="18" charset="0"/>
              </a:rPr>
            </a:br>
            <a:r>
              <a:rPr lang="it-IT" sz="1800" dirty="0">
                <a:solidFill>
                  <a:schemeClr val="bg2">
                    <a:lumMod val="25000"/>
                  </a:schemeClr>
                </a:solidFill>
                <a:latin typeface="Times New Roman" panose="02020603050405020304" pitchFamily="18" charset="0"/>
                <a:cs typeface="Times New Roman" panose="02020603050405020304" pitchFamily="18" charset="0"/>
              </a:rPr>
              <a:t>G. M. Moscini, M. Tiezzi, E. Giacomini, F. Veglia, D. Sangiorgi, D. Benavoli , E. Tremoli, P. Gentileschi.       </a:t>
            </a:r>
            <a:br>
              <a:rPr lang="it-IT" i="1" dirty="0">
                <a:solidFill>
                  <a:srgbClr val="043D8F"/>
                </a:solidFill>
                <a:latin typeface="Times New Roman" panose="02020603050405020304" pitchFamily="18" charset="0"/>
                <a:cs typeface="Times New Roman" panose="02020603050405020304" pitchFamily="18" charset="0"/>
              </a:rPr>
            </a:br>
            <a:br>
              <a:rPr lang="it-IT" i="1" dirty="0">
                <a:solidFill>
                  <a:schemeClr val="accent1">
                    <a:lumMod val="50000"/>
                  </a:schemeClr>
                </a:solidFill>
              </a:rPr>
            </a:br>
            <a:endParaRPr lang="it-IT" dirty="0"/>
          </a:p>
        </p:txBody>
      </p:sp>
      <p:sp>
        <p:nvSpPr>
          <p:cNvPr id="4" name="Sottotitolo 3">
            <a:extLst>
              <a:ext uri="{FF2B5EF4-FFF2-40B4-BE49-F238E27FC236}">
                <a16:creationId xmlns:a16="http://schemas.microsoft.com/office/drawing/2014/main" id="{91A9603A-D223-47EF-B35B-86424F3280CA}"/>
              </a:ext>
            </a:extLst>
          </p:cNvPr>
          <p:cNvSpPr>
            <a:spLocks noGrp="1"/>
          </p:cNvSpPr>
          <p:nvPr>
            <p:ph type="subTitle" idx="1"/>
          </p:nvPr>
        </p:nvSpPr>
        <p:spPr>
          <a:xfrm>
            <a:off x="5245100" y="4848263"/>
            <a:ext cx="6696529" cy="2451100"/>
          </a:xfrm>
        </p:spPr>
        <p:txBody>
          <a:bodyPr>
            <a:normAutofit/>
          </a:bodyPr>
          <a:lstStyle/>
          <a:p>
            <a:r>
              <a:rPr lang="it-IT" sz="1600" dirty="0">
                <a:latin typeface="Times New Roman" panose="02020603050405020304" pitchFamily="18" charset="0"/>
                <a:cs typeface="Times New Roman" panose="02020603050405020304" pitchFamily="18" charset="0"/>
              </a:rPr>
              <a:t>VALERIA MENTUCCIA </a:t>
            </a:r>
            <a:endParaRPr lang="it-IT" sz="1600" i="1" dirty="0">
              <a:latin typeface="Times New Roman" panose="02020603050405020304" pitchFamily="18" charset="0"/>
              <a:cs typeface="Times New Roman" panose="02020603050405020304" pitchFamily="18" charset="0"/>
            </a:endParaRPr>
          </a:p>
          <a:p>
            <a:r>
              <a:rPr lang="it-IT" sz="1400" b="0" dirty="0">
                <a:latin typeface="Times New Roman" panose="02020603050405020304" pitchFamily="18" charset="0"/>
                <a:cs typeface="Times New Roman" panose="02020603050405020304" pitchFamily="18" charset="0"/>
              </a:rPr>
              <a:t>IRCCS MARIA CECILIA HOSPITAL – COTIGNOLA </a:t>
            </a:r>
          </a:p>
          <a:p>
            <a:r>
              <a:rPr lang="it-IT" sz="1400" b="0" dirty="0">
                <a:latin typeface="Times New Roman" panose="02020603050405020304" pitchFamily="18" charset="0"/>
                <a:cs typeface="Times New Roman" panose="02020603050405020304" pitchFamily="18" charset="0"/>
              </a:rPr>
              <a:t>DIPARTIMENTO DI CHIRURGIA BARIATRICA E METABOLICA – PROF. P. GENTILESCHI </a:t>
            </a:r>
          </a:p>
          <a:p>
            <a:r>
              <a:rPr lang="it-IT" sz="1400" b="0" dirty="0">
                <a:latin typeface="Times New Roman" panose="02020603050405020304" pitchFamily="18" charset="0"/>
                <a:cs typeface="Times New Roman" panose="02020603050405020304" pitchFamily="18" charset="0"/>
              </a:rPr>
              <a:t>UNIVERSITÀ DEGLI STUDI DI ROMA TOR VERGATA</a:t>
            </a:r>
            <a:endParaRPr lang="it-IT" sz="1400" b="0" i="1" cap="none" dirty="0">
              <a:latin typeface="Times New Roman" panose="02020603050405020304" pitchFamily="18" charset="0"/>
              <a:cs typeface="Times New Roman" panose="02020603050405020304" pitchFamily="18" charset="0"/>
            </a:endParaRPr>
          </a:p>
          <a:p>
            <a:endParaRPr lang="it-IT" sz="1900" b="0" i="1" dirty="0"/>
          </a:p>
        </p:txBody>
      </p:sp>
      <p:pic>
        <p:nvPicPr>
          <p:cNvPr id="5" name="Immagine 4">
            <a:extLst>
              <a:ext uri="{FF2B5EF4-FFF2-40B4-BE49-F238E27FC236}">
                <a16:creationId xmlns:a16="http://schemas.microsoft.com/office/drawing/2014/main" id="{D06EFCDE-FBA6-E1F7-76AD-A80CEF0918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pic>
        <p:nvPicPr>
          <p:cNvPr id="7" name="Immagine 6">
            <a:extLst>
              <a:ext uri="{FF2B5EF4-FFF2-40B4-BE49-F238E27FC236}">
                <a16:creationId xmlns:a16="http://schemas.microsoft.com/office/drawing/2014/main" id="{ECA9418B-97A6-A92E-0723-F614F9C11ACA}"/>
              </a:ext>
            </a:extLst>
          </p:cNvPr>
          <p:cNvPicPr>
            <a:picLocks noChangeAspect="1"/>
          </p:cNvPicPr>
          <p:nvPr/>
        </p:nvPicPr>
        <p:blipFill>
          <a:blip r:embed="rId4"/>
          <a:stretch>
            <a:fillRect/>
          </a:stretch>
        </p:blipFill>
        <p:spPr>
          <a:xfrm>
            <a:off x="10703613" y="6194821"/>
            <a:ext cx="1475455" cy="664517"/>
          </a:xfrm>
          <a:prstGeom prst="rect">
            <a:avLst/>
          </a:prstGeom>
        </p:spPr>
      </p:pic>
      <p:sp>
        <p:nvSpPr>
          <p:cNvPr id="2" name="CasellaDiTesto 1">
            <a:extLst>
              <a:ext uri="{FF2B5EF4-FFF2-40B4-BE49-F238E27FC236}">
                <a16:creationId xmlns:a16="http://schemas.microsoft.com/office/drawing/2014/main" id="{98E7CB77-73D7-BC41-A09C-D4F0BC794011}"/>
              </a:ext>
            </a:extLst>
          </p:cNvPr>
          <p:cNvSpPr txBox="1"/>
          <p:nvPr/>
        </p:nvSpPr>
        <p:spPr>
          <a:xfrm>
            <a:off x="13195300" y="4102100"/>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val="4711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621391" y="852397"/>
            <a:ext cx="2709814" cy="3871161"/>
          </a:xfrm>
          <a:prstGeom prst="rect">
            <a:avLst/>
          </a:prstGeom>
          <a:effectLst>
            <a:glow>
              <a:schemeClr val="accent1"/>
            </a:glow>
            <a:softEdge rad="558800"/>
          </a:effectLst>
        </p:spPr>
      </p:pic>
      <p:sp>
        <p:nvSpPr>
          <p:cNvPr id="5" name="Text 2"/>
          <p:cNvSpPr/>
          <p:nvPr/>
        </p:nvSpPr>
        <p:spPr>
          <a:xfrm>
            <a:off x="1227100" y="224340"/>
            <a:ext cx="7973548" cy="1033463"/>
          </a:xfrm>
          <a:prstGeom prst="rect">
            <a:avLst/>
          </a:prstGeom>
          <a:noFill/>
          <a:ln/>
        </p:spPr>
        <p:txBody>
          <a:bodyPr wrap="square" lIns="0" tIns="0" rIns="0" bIns="0" rtlCol="0" anchor="t"/>
          <a:lstStyle/>
          <a:p>
            <a:pPr>
              <a:lnSpc>
                <a:spcPts val="4042"/>
              </a:lnSpc>
            </a:pPr>
            <a:r>
              <a:rPr lang="en-US" sz="3250" dirty="0">
                <a:solidFill>
                  <a:srgbClr val="091C53"/>
                </a:solidFill>
                <a:latin typeface="Instrument Sans Semi Bold" pitchFamily="34" charset="0"/>
                <a:ea typeface="Instrument Sans Semi Bold" pitchFamily="34" charset="-122"/>
                <a:cs typeface="Instrument Sans Semi Bold" pitchFamily="34" charset="-120"/>
              </a:rPr>
              <a:t>Stratificazione del Rischio Cardiovascolare</a:t>
            </a:r>
            <a:endParaRPr lang="en-US" sz="3250" dirty="0"/>
          </a:p>
        </p:txBody>
      </p:sp>
      <p:grpSp>
        <p:nvGrpSpPr>
          <p:cNvPr id="52" name="Gruppo 51">
            <a:extLst>
              <a:ext uri="{FF2B5EF4-FFF2-40B4-BE49-F238E27FC236}">
                <a16:creationId xmlns:a16="http://schemas.microsoft.com/office/drawing/2014/main" id="{000BD8E6-5AFB-497B-8A8E-C9A40D0858D8}"/>
              </a:ext>
            </a:extLst>
          </p:cNvPr>
          <p:cNvGrpSpPr/>
          <p:nvPr/>
        </p:nvGrpSpPr>
        <p:grpSpPr>
          <a:xfrm>
            <a:off x="247772" y="749415"/>
            <a:ext cx="4446778" cy="1946648"/>
            <a:chOff x="785098" y="2399109"/>
            <a:chExt cx="6433066" cy="2697123"/>
          </a:xfrm>
        </p:grpSpPr>
        <p:sp>
          <p:nvSpPr>
            <p:cNvPr id="53" name="Shape 2">
              <a:extLst>
                <a:ext uri="{FF2B5EF4-FFF2-40B4-BE49-F238E27FC236}">
                  <a16:creationId xmlns:a16="http://schemas.microsoft.com/office/drawing/2014/main" id="{449E2E4F-7C43-48E7-A98B-75D66DC5103C}"/>
                </a:ext>
              </a:extLst>
            </p:cNvPr>
            <p:cNvSpPr/>
            <p:nvPr/>
          </p:nvSpPr>
          <p:spPr>
            <a:xfrm>
              <a:off x="785098" y="2399109"/>
              <a:ext cx="6433066" cy="2697123"/>
            </a:xfrm>
            <a:prstGeom prst="roundRect">
              <a:avLst>
                <a:gd name="adj" fmla="val 6550"/>
              </a:avLst>
            </a:prstGeom>
            <a:solidFill>
              <a:srgbClr val="FFFFFF"/>
            </a:solidFill>
            <a:ln w="22860">
              <a:solidFill>
                <a:srgbClr val="B4CCE3"/>
              </a:solidFill>
              <a:prstDash val="solid"/>
            </a:ln>
          </p:spPr>
          <p:txBody>
            <a:bodyPr/>
            <a:lstStyle/>
            <a:p>
              <a:endParaRPr lang="it-IT"/>
            </a:p>
          </p:txBody>
        </p:sp>
        <p:sp>
          <p:nvSpPr>
            <p:cNvPr id="54" name="Shape 3">
              <a:extLst>
                <a:ext uri="{FF2B5EF4-FFF2-40B4-BE49-F238E27FC236}">
                  <a16:creationId xmlns:a16="http://schemas.microsoft.com/office/drawing/2014/main" id="{61769848-6BC8-4BA5-8DC0-301A76600878}"/>
                </a:ext>
              </a:extLst>
            </p:cNvPr>
            <p:cNvSpPr/>
            <p:nvPr/>
          </p:nvSpPr>
          <p:spPr>
            <a:xfrm>
              <a:off x="807958" y="2421969"/>
              <a:ext cx="6387346" cy="588764"/>
            </a:xfrm>
            <a:prstGeom prst="roundRect">
              <a:avLst>
                <a:gd name="adj" fmla="val 25347"/>
              </a:avLst>
            </a:prstGeom>
            <a:solidFill>
              <a:srgbClr val="CEE6FD"/>
            </a:solidFill>
            <a:ln/>
          </p:spPr>
          <p:txBody>
            <a:bodyPr/>
            <a:lstStyle/>
            <a:p>
              <a:endParaRPr lang="it-IT"/>
            </a:p>
          </p:txBody>
        </p:sp>
        <p:sp>
          <p:nvSpPr>
            <p:cNvPr id="55" name="Text 4">
              <a:extLst>
                <a:ext uri="{FF2B5EF4-FFF2-40B4-BE49-F238E27FC236}">
                  <a16:creationId xmlns:a16="http://schemas.microsoft.com/office/drawing/2014/main" id="{A27180AE-F1BB-452D-983E-3E56BC16CF55}"/>
                </a:ext>
              </a:extLst>
            </p:cNvPr>
            <p:cNvSpPr/>
            <p:nvPr/>
          </p:nvSpPr>
          <p:spPr>
            <a:xfrm>
              <a:off x="1420968" y="2571408"/>
              <a:ext cx="3144679" cy="368022"/>
            </a:xfrm>
            <a:prstGeom prst="rect">
              <a:avLst/>
            </a:prstGeom>
            <a:noFill/>
            <a:ln/>
          </p:spPr>
          <p:txBody>
            <a:bodyPr wrap="none" lIns="0" tIns="0" rIns="0" bIns="0" rtlCol="0" anchor="t"/>
            <a:lstStyle/>
            <a:p>
              <a:pPr marL="0" indent="0" algn="l">
                <a:lnSpc>
                  <a:spcPts val="2300"/>
                </a:lnSpc>
                <a:buNone/>
              </a:pPr>
              <a:r>
                <a:rPr lang="en-US" sz="2300" dirty="0">
                  <a:solidFill>
                    <a:srgbClr val="1E3063"/>
                  </a:solidFill>
                  <a:latin typeface="Arial" panose="020B0604020202020204" pitchFamily="34" charset="0"/>
                  <a:ea typeface="Instrument Sans Semi Bold" pitchFamily="34" charset="-122"/>
                  <a:cs typeface="Arial" panose="020B0604020202020204" pitchFamily="34" charset="0"/>
                </a:rPr>
                <a:t>Framingham Risk Score</a:t>
              </a:r>
              <a:endParaRPr lang="en-US" sz="2300" dirty="0">
                <a:latin typeface="Arial" panose="020B0604020202020204" pitchFamily="34" charset="0"/>
                <a:cs typeface="Arial" panose="020B0604020202020204" pitchFamily="34" charset="0"/>
              </a:endParaRPr>
            </a:p>
          </p:txBody>
        </p:sp>
        <p:sp>
          <p:nvSpPr>
            <p:cNvPr id="56" name="Text 6">
              <a:extLst>
                <a:ext uri="{FF2B5EF4-FFF2-40B4-BE49-F238E27FC236}">
                  <a16:creationId xmlns:a16="http://schemas.microsoft.com/office/drawing/2014/main" id="{03078141-9963-4072-AFD9-13293E66500C}"/>
                </a:ext>
              </a:extLst>
            </p:cNvPr>
            <p:cNvSpPr/>
            <p:nvPr/>
          </p:nvSpPr>
          <p:spPr>
            <a:xfrm>
              <a:off x="1415304" y="3249185"/>
              <a:ext cx="4873629" cy="936904"/>
            </a:xfrm>
            <a:prstGeom prst="rect">
              <a:avLst/>
            </a:prstGeom>
            <a:noFill/>
            <a:ln/>
          </p:spPr>
          <p:txBody>
            <a:bodyPr wrap="square" lIns="0" tIns="0" rIns="0" bIns="0" rtlCol="0" anchor="t"/>
            <a:lstStyle/>
            <a:p>
              <a:pPr marL="0" indent="0">
                <a:lnSpc>
                  <a:spcPts val="2450"/>
                </a:lnSpc>
                <a:buNone/>
              </a:pPr>
              <a:r>
                <a:rPr lang="en-US" sz="1100" dirty="0">
                  <a:solidFill>
                    <a:srgbClr val="1E3063"/>
                  </a:solidFill>
                  <a:latin typeface="Arial" panose="020B0604020202020204" pitchFamily="34" charset="0"/>
                  <a:ea typeface="Instrument Sans Medium" pitchFamily="34" charset="-122"/>
                  <a:cs typeface="Arial" panose="020B0604020202020204" pitchFamily="34" charset="0"/>
                </a:rPr>
                <a:t>Stima il rischio globale a 10 anni. Variabili: età, </a:t>
              </a:r>
              <a:r>
                <a:rPr lang="en-US" sz="1100" dirty="0" err="1">
                  <a:solidFill>
                    <a:srgbClr val="1E3063"/>
                  </a:solidFill>
                  <a:latin typeface="Arial" panose="020B0604020202020204" pitchFamily="34" charset="0"/>
                  <a:ea typeface="Instrument Sans Medium" pitchFamily="34" charset="-122"/>
                  <a:cs typeface="Arial" panose="020B0604020202020204" pitchFamily="34" charset="0"/>
                </a:rPr>
                <a:t>sesso</a:t>
              </a:r>
              <a:r>
                <a:rPr lang="en-US" sz="1100" dirty="0">
                  <a:solidFill>
                    <a:srgbClr val="1E3063"/>
                  </a:solidFill>
                  <a:latin typeface="Arial" panose="020B0604020202020204" pitchFamily="34" charset="0"/>
                  <a:ea typeface="Instrument Sans Medium" pitchFamily="34" charset="-122"/>
                  <a:cs typeface="Arial" panose="020B0604020202020204" pitchFamily="34" charset="0"/>
                </a:rPr>
                <a:t>,</a:t>
              </a:r>
              <a:br>
                <a:rPr lang="en-US" sz="1100" dirty="0">
                  <a:solidFill>
                    <a:srgbClr val="1E3063"/>
                  </a:solidFill>
                  <a:latin typeface="Arial" panose="020B0604020202020204" pitchFamily="34" charset="0"/>
                  <a:ea typeface="Instrument Sans Medium" pitchFamily="34" charset="-122"/>
                  <a:cs typeface="Arial" panose="020B0604020202020204" pitchFamily="34" charset="0"/>
                </a:rPr>
              </a:br>
              <a:r>
                <a:rPr lang="en-US" sz="1100" dirty="0">
                  <a:solidFill>
                    <a:srgbClr val="1E3063"/>
                  </a:solidFill>
                  <a:latin typeface="Arial" panose="020B0604020202020204" pitchFamily="34" charset="0"/>
                  <a:ea typeface="Instrument Sans Medium" pitchFamily="34" charset="-122"/>
                  <a:cs typeface="Arial" panose="020B0604020202020204" pitchFamily="34" charset="0"/>
                </a:rPr>
                <a:t> </a:t>
              </a:r>
              <a:r>
                <a:rPr lang="en-US" sz="1100" dirty="0" err="1">
                  <a:solidFill>
                    <a:srgbClr val="1E3063"/>
                  </a:solidFill>
                  <a:latin typeface="Arial" panose="020B0604020202020204" pitchFamily="34" charset="0"/>
                  <a:ea typeface="Instrument Sans Medium" pitchFamily="34" charset="-122"/>
                  <a:cs typeface="Arial" panose="020B0604020202020204" pitchFamily="34" charset="0"/>
                </a:rPr>
                <a:t>pressione</a:t>
              </a:r>
              <a:r>
                <a:rPr lang="en-US" sz="1100" dirty="0">
                  <a:solidFill>
                    <a:srgbClr val="1E3063"/>
                  </a:solidFill>
                  <a:latin typeface="Arial" panose="020B0604020202020204" pitchFamily="34" charset="0"/>
                  <a:ea typeface="Instrument Sans Medium" pitchFamily="34" charset="-122"/>
                  <a:cs typeface="Arial" panose="020B0604020202020204" pitchFamily="34" charset="0"/>
                </a:rPr>
                <a:t> </a:t>
              </a:r>
              <a:r>
                <a:rPr lang="en-US" sz="1100" dirty="0" err="1">
                  <a:solidFill>
                    <a:srgbClr val="1E3063"/>
                  </a:solidFill>
                  <a:latin typeface="Arial" panose="020B0604020202020204" pitchFamily="34" charset="0"/>
                  <a:ea typeface="Instrument Sans Medium" pitchFamily="34" charset="-122"/>
                  <a:cs typeface="Arial" panose="020B0604020202020204" pitchFamily="34" charset="0"/>
                </a:rPr>
                <a:t>sistolica</a:t>
              </a:r>
              <a:r>
                <a:rPr lang="en-US" sz="1100" dirty="0">
                  <a:solidFill>
                    <a:srgbClr val="1E3063"/>
                  </a:solidFill>
                  <a:latin typeface="Arial" panose="020B0604020202020204" pitchFamily="34" charset="0"/>
                  <a:ea typeface="Instrument Sans Medium" pitchFamily="34" charset="-122"/>
                  <a:cs typeface="Arial" panose="020B0604020202020204" pitchFamily="34" charset="0"/>
                </a:rPr>
                <a:t> , colesterolo totale e HDL, fumo, diabete. Modello storico ancorato ai fattori di rischio classici.</a:t>
              </a:r>
              <a:endParaRPr lang="en-US" sz="1100" dirty="0">
                <a:latin typeface="Arial" panose="020B0604020202020204" pitchFamily="34" charset="0"/>
                <a:cs typeface="Arial" panose="020B0604020202020204" pitchFamily="34" charset="0"/>
              </a:endParaRPr>
            </a:p>
          </p:txBody>
        </p:sp>
      </p:grpSp>
      <p:grpSp>
        <p:nvGrpSpPr>
          <p:cNvPr id="57" name="Gruppo 56">
            <a:extLst>
              <a:ext uri="{FF2B5EF4-FFF2-40B4-BE49-F238E27FC236}">
                <a16:creationId xmlns:a16="http://schemas.microsoft.com/office/drawing/2014/main" id="{E613090F-AD59-4FAC-BA17-F79DBD9D824F}"/>
              </a:ext>
            </a:extLst>
          </p:cNvPr>
          <p:cNvGrpSpPr/>
          <p:nvPr/>
        </p:nvGrpSpPr>
        <p:grpSpPr>
          <a:xfrm>
            <a:off x="7344627" y="756469"/>
            <a:ext cx="4418428" cy="1932539"/>
            <a:chOff x="7430390" y="2389263"/>
            <a:chExt cx="6392052" cy="2697123"/>
          </a:xfrm>
        </p:grpSpPr>
        <p:sp>
          <p:nvSpPr>
            <p:cNvPr id="58" name="Shape 7">
              <a:extLst>
                <a:ext uri="{FF2B5EF4-FFF2-40B4-BE49-F238E27FC236}">
                  <a16:creationId xmlns:a16="http://schemas.microsoft.com/office/drawing/2014/main" id="{5EB691DA-5275-4BF9-A6B6-F1A526A2340A}"/>
                </a:ext>
              </a:extLst>
            </p:cNvPr>
            <p:cNvSpPr/>
            <p:nvPr/>
          </p:nvSpPr>
          <p:spPr>
            <a:xfrm>
              <a:off x="7430390" y="2389263"/>
              <a:ext cx="6387347" cy="2697123"/>
            </a:xfrm>
            <a:prstGeom prst="roundRect">
              <a:avLst>
                <a:gd name="adj" fmla="val 6550"/>
              </a:avLst>
            </a:prstGeom>
            <a:solidFill>
              <a:srgbClr val="FFFFFF"/>
            </a:solidFill>
            <a:ln w="22860">
              <a:solidFill>
                <a:srgbClr val="B4CCE3"/>
              </a:solidFill>
              <a:prstDash val="solid"/>
            </a:ln>
          </p:spPr>
          <p:txBody>
            <a:bodyPr/>
            <a:lstStyle/>
            <a:p>
              <a:endParaRPr lang="it-IT"/>
            </a:p>
          </p:txBody>
        </p:sp>
        <p:sp>
          <p:nvSpPr>
            <p:cNvPr id="59" name="Shape 8">
              <a:extLst>
                <a:ext uri="{FF2B5EF4-FFF2-40B4-BE49-F238E27FC236}">
                  <a16:creationId xmlns:a16="http://schemas.microsoft.com/office/drawing/2014/main" id="{37EBA080-55D1-448A-AFEB-8CAE93CC89E9}"/>
                </a:ext>
              </a:extLst>
            </p:cNvPr>
            <p:cNvSpPr/>
            <p:nvPr/>
          </p:nvSpPr>
          <p:spPr>
            <a:xfrm>
              <a:off x="7435096" y="2421969"/>
              <a:ext cx="6387346" cy="588764"/>
            </a:xfrm>
            <a:prstGeom prst="roundRect">
              <a:avLst>
                <a:gd name="adj" fmla="val 25347"/>
              </a:avLst>
            </a:prstGeom>
            <a:solidFill>
              <a:srgbClr val="CEE6FD"/>
            </a:solidFill>
            <a:ln/>
          </p:spPr>
          <p:txBody>
            <a:bodyPr/>
            <a:lstStyle/>
            <a:p>
              <a:endParaRPr lang="it-IT"/>
            </a:p>
          </p:txBody>
        </p:sp>
        <p:sp>
          <p:nvSpPr>
            <p:cNvPr id="60" name="Text 9">
              <a:extLst>
                <a:ext uri="{FF2B5EF4-FFF2-40B4-BE49-F238E27FC236}">
                  <a16:creationId xmlns:a16="http://schemas.microsoft.com/office/drawing/2014/main" id="{74EC1C86-3178-4DBF-8AF3-A171BACF2739}"/>
                </a:ext>
              </a:extLst>
            </p:cNvPr>
            <p:cNvSpPr/>
            <p:nvPr/>
          </p:nvSpPr>
          <p:spPr>
            <a:xfrm>
              <a:off x="9362902" y="2515081"/>
              <a:ext cx="1838227" cy="368022"/>
            </a:xfrm>
            <a:prstGeom prst="rect">
              <a:avLst/>
            </a:prstGeom>
            <a:noFill/>
            <a:ln/>
          </p:spPr>
          <p:txBody>
            <a:bodyPr wrap="none" lIns="0" tIns="0" rIns="0" bIns="0" rtlCol="0" anchor="t"/>
            <a:lstStyle/>
            <a:p>
              <a:pPr marL="0" indent="0" algn="l">
                <a:lnSpc>
                  <a:spcPts val="2300"/>
                </a:lnSpc>
                <a:buNone/>
              </a:pPr>
              <a:r>
                <a:rPr lang="en-US" sz="2300" dirty="0">
                  <a:solidFill>
                    <a:srgbClr val="1E3063"/>
                  </a:solidFill>
                  <a:latin typeface="Arial" panose="020B0604020202020204" pitchFamily="34" charset="0"/>
                  <a:ea typeface="Instrument Sans Semi Bold" pitchFamily="34" charset="-122"/>
                  <a:cs typeface="Arial" panose="020B0604020202020204" pitchFamily="34" charset="0"/>
                </a:rPr>
                <a:t>Score 2 (ESC)</a:t>
              </a:r>
              <a:endParaRPr lang="en-US" sz="2300" dirty="0">
                <a:latin typeface="Arial" panose="020B0604020202020204" pitchFamily="34" charset="0"/>
                <a:cs typeface="Arial" panose="020B0604020202020204" pitchFamily="34" charset="0"/>
              </a:endParaRPr>
            </a:p>
          </p:txBody>
        </p:sp>
        <p:sp>
          <p:nvSpPr>
            <p:cNvPr id="61" name="Text 11">
              <a:extLst>
                <a:ext uri="{FF2B5EF4-FFF2-40B4-BE49-F238E27FC236}">
                  <a16:creationId xmlns:a16="http://schemas.microsoft.com/office/drawing/2014/main" id="{6D76D6BC-266C-46B4-A662-868B4E1B7339}"/>
                </a:ext>
              </a:extLst>
            </p:cNvPr>
            <p:cNvSpPr/>
            <p:nvPr/>
          </p:nvSpPr>
          <p:spPr>
            <a:xfrm>
              <a:off x="7725633" y="3144892"/>
              <a:ext cx="5475950" cy="1249204"/>
            </a:xfrm>
            <a:prstGeom prst="rect">
              <a:avLst/>
            </a:prstGeom>
            <a:noFill/>
            <a:ln/>
          </p:spPr>
          <p:txBody>
            <a:bodyPr wrap="square" lIns="0" tIns="0" rIns="0" bIns="0" rtlCol="0" anchor="t"/>
            <a:lstStyle/>
            <a:p>
              <a:pPr marL="0" indent="0" algn="l">
                <a:lnSpc>
                  <a:spcPts val="2450"/>
                </a:lnSpc>
                <a:buNone/>
              </a:pPr>
              <a:r>
                <a:rPr lang="en-US" sz="1100" dirty="0">
                  <a:solidFill>
                    <a:srgbClr val="1E3063"/>
                  </a:solidFill>
                  <a:latin typeface="Arial" panose="020B0604020202020204" pitchFamily="34" charset="0"/>
                  <a:ea typeface="Instrument Sans Medium" pitchFamily="34" charset="-122"/>
                  <a:cs typeface="Arial" panose="020B0604020202020204" pitchFamily="34" charset="0"/>
                </a:rPr>
                <a:t>Raccomandato dalla European Society of Cardiology per la </a:t>
              </a:r>
              <a:r>
                <a:rPr lang="en-US" sz="1100" dirty="0" err="1">
                  <a:solidFill>
                    <a:srgbClr val="1E3063"/>
                  </a:solidFill>
                  <a:latin typeface="Arial" panose="020B0604020202020204" pitchFamily="34" charset="0"/>
                  <a:ea typeface="Instrument Sans Medium" pitchFamily="34" charset="-122"/>
                  <a:cs typeface="Arial" panose="020B0604020202020204" pitchFamily="34" charset="0"/>
                </a:rPr>
                <a:t>popolazione</a:t>
              </a:r>
              <a:r>
                <a:rPr lang="en-US" sz="1100" dirty="0">
                  <a:solidFill>
                    <a:srgbClr val="1E3063"/>
                  </a:solidFill>
                  <a:latin typeface="Arial" panose="020B0604020202020204" pitchFamily="34" charset="0"/>
                  <a:ea typeface="Instrument Sans Medium" pitchFamily="34" charset="-122"/>
                  <a:cs typeface="Arial" panose="020B0604020202020204" pitchFamily="34" charset="0"/>
                </a:rPr>
                <a:t> europea. Include ricalibrazione </a:t>
              </a:r>
              <a:r>
                <a:rPr lang="en-US" sz="1100" dirty="0" err="1">
                  <a:solidFill>
                    <a:srgbClr val="1E3063"/>
                  </a:solidFill>
                  <a:latin typeface="Arial" panose="020B0604020202020204" pitchFamily="34" charset="0"/>
                  <a:ea typeface="Instrument Sans Medium" pitchFamily="34" charset="-122"/>
                  <a:cs typeface="Arial" panose="020B0604020202020204" pitchFamily="34" charset="0"/>
                </a:rPr>
                <a:t>geografica</a:t>
              </a:r>
              <a:r>
                <a:rPr lang="en-US" sz="1100" dirty="0">
                  <a:solidFill>
                    <a:srgbClr val="1E3063"/>
                  </a:solidFill>
                  <a:latin typeface="Arial" panose="020B0604020202020204" pitchFamily="34" charset="0"/>
                  <a:ea typeface="Instrument Sans Medium" pitchFamily="34" charset="-122"/>
                  <a:cs typeface="Arial" panose="020B0604020202020204" pitchFamily="34" charset="0"/>
                </a:rPr>
                <a:t> per</a:t>
              </a:r>
              <a:br>
                <a:rPr lang="en-US" sz="1100" dirty="0">
                  <a:solidFill>
                    <a:srgbClr val="1E3063"/>
                  </a:solidFill>
                  <a:latin typeface="Arial" panose="020B0604020202020204" pitchFamily="34" charset="0"/>
                  <a:ea typeface="Instrument Sans Medium" pitchFamily="34" charset="-122"/>
                  <a:cs typeface="Arial" panose="020B0604020202020204" pitchFamily="34" charset="0"/>
                </a:rPr>
              </a:br>
              <a:r>
                <a:rPr lang="en-US" sz="1100" dirty="0">
                  <a:solidFill>
                    <a:srgbClr val="1E3063"/>
                  </a:solidFill>
                  <a:latin typeface="Arial" panose="020B0604020202020204" pitchFamily="34" charset="0"/>
                  <a:ea typeface="Instrument Sans Medium" pitchFamily="34" charset="-122"/>
                  <a:cs typeface="Arial" panose="020B0604020202020204" pitchFamily="34" charset="0"/>
                </a:rPr>
                <a:t> regione di rischio. Variabili analoghe a Framingham con aggiustamento epidemiologico.</a:t>
              </a:r>
              <a:endParaRPr lang="en-US" sz="1100" dirty="0">
                <a:latin typeface="Arial" panose="020B0604020202020204" pitchFamily="34" charset="0"/>
                <a:cs typeface="Arial" panose="020B0604020202020204" pitchFamily="34" charset="0"/>
              </a:endParaRPr>
            </a:p>
          </p:txBody>
        </p:sp>
      </p:grpSp>
      <p:grpSp>
        <p:nvGrpSpPr>
          <p:cNvPr id="62" name="Gruppo 61">
            <a:extLst>
              <a:ext uri="{FF2B5EF4-FFF2-40B4-BE49-F238E27FC236}">
                <a16:creationId xmlns:a16="http://schemas.microsoft.com/office/drawing/2014/main" id="{9BC42356-63D0-4C95-91F1-BB3C8C4437CC}"/>
              </a:ext>
            </a:extLst>
          </p:cNvPr>
          <p:cNvGrpSpPr/>
          <p:nvPr/>
        </p:nvGrpSpPr>
        <p:grpSpPr>
          <a:xfrm>
            <a:off x="247772" y="2914424"/>
            <a:ext cx="4392319" cy="1900389"/>
            <a:chOff x="785098" y="5290304"/>
            <a:chExt cx="6433066" cy="2384822"/>
          </a:xfrm>
        </p:grpSpPr>
        <p:sp>
          <p:nvSpPr>
            <p:cNvPr id="63" name="Shape 12">
              <a:extLst>
                <a:ext uri="{FF2B5EF4-FFF2-40B4-BE49-F238E27FC236}">
                  <a16:creationId xmlns:a16="http://schemas.microsoft.com/office/drawing/2014/main" id="{BA40EBB4-BC6A-4357-A0A8-FE27DEF79E66}"/>
                </a:ext>
              </a:extLst>
            </p:cNvPr>
            <p:cNvSpPr/>
            <p:nvPr/>
          </p:nvSpPr>
          <p:spPr>
            <a:xfrm>
              <a:off x="785098" y="5290304"/>
              <a:ext cx="6433066" cy="2384822"/>
            </a:xfrm>
            <a:prstGeom prst="roundRect">
              <a:avLst>
                <a:gd name="adj" fmla="val 7408"/>
              </a:avLst>
            </a:prstGeom>
            <a:solidFill>
              <a:srgbClr val="FFFFFF"/>
            </a:solidFill>
            <a:ln w="22860">
              <a:solidFill>
                <a:srgbClr val="B4CCE3"/>
              </a:solidFill>
              <a:prstDash val="solid"/>
            </a:ln>
          </p:spPr>
          <p:txBody>
            <a:bodyPr/>
            <a:lstStyle/>
            <a:p>
              <a:endParaRPr lang="it-IT"/>
            </a:p>
          </p:txBody>
        </p:sp>
        <p:sp>
          <p:nvSpPr>
            <p:cNvPr id="64" name="Shape 13">
              <a:extLst>
                <a:ext uri="{FF2B5EF4-FFF2-40B4-BE49-F238E27FC236}">
                  <a16:creationId xmlns:a16="http://schemas.microsoft.com/office/drawing/2014/main" id="{209DEF49-53CB-4627-B8FB-DB79A9D9BB2F}"/>
                </a:ext>
              </a:extLst>
            </p:cNvPr>
            <p:cNvSpPr/>
            <p:nvPr/>
          </p:nvSpPr>
          <p:spPr>
            <a:xfrm>
              <a:off x="807958" y="5313164"/>
              <a:ext cx="6387346" cy="588764"/>
            </a:xfrm>
            <a:prstGeom prst="roundRect">
              <a:avLst>
                <a:gd name="adj" fmla="val 25347"/>
              </a:avLst>
            </a:prstGeom>
            <a:solidFill>
              <a:srgbClr val="CEE6FD"/>
            </a:solidFill>
            <a:ln/>
          </p:spPr>
          <p:txBody>
            <a:bodyPr/>
            <a:lstStyle/>
            <a:p>
              <a:endParaRPr lang="it-IT"/>
            </a:p>
          </p:txBody>
        </p:sp>
        <p:sp>
          <p:nvSpPr>
            <p:cNvPr id="65" name="Text 14">
              <a:extLst>
                <a:ext uri="{FF2B5EF4-FFF2-40B4-BE49-F238E27FC236}">
                  <a16:creationId xmlns:a16="http://schemas.microsoft.com/office/drawing/2014/main" id="{3812AA5C-3D0D-4D1E-9921-60CF350D825F}"/>
                </a:ext>
              </a:extLst>
            </p:cNvPr>
            <p:cNvSpPr/>
            <p:nvPr/>
          </p:nvSpPr>
          <p:spPr>
            <a:xfrm>
              <a:off x="2298041" y="5435084"/>
              <a:ext cx="2480401" cy="368022"/>
            </a:xfrm>
            <a:prstGeom prst="rect">
              <a:avLst/>
            </a:prstGeom>
            <a:noFill/>
            <a:ln/>
          </p:spPr>
          <p:txBody>
            <a:bodyPr wrap="none" lIns="0" tIns="0" rIns="0" bIns="0" rtlCol="0" anchor="t"/>
            <a:lstStyle/>
            <a:p>
              <a:pPr marL="0" indent="0" algn="l">
                <a:lnSpc>
                  <a:spcPts val="2300"/>
                </a:lnSpc>
                <a:buNone/>
              </a:pPr>
              <a:r>
                <a:rPr lang="en-US" sz="2300" dirty="0">
                  <a:solidFill>
                    <a:srgbClr val="1E3063"/>
                  </a:solidFill>
                  <a:latin typeface="Arial" panose="020B0604020202020204" pitchFamily="34" charset="0"/>
                  <a:ea typeface="Instrument Sans Semi Bold" pitchFamily="34" charset="-122"/>
                  <a:cs typeface="Arial" panose="020B0604020202020204" pitchFamily="34" charset="0"/>
                </a:rPr>
                <a:t>PREVENT (AHA)</a:t>
              </a:r>
              <a:endParaRPr lang="en-US" sz="2300" dirty="0">
                <a:latin typeface="Arial" panose="020B0604020202020204" pitchFamily="34" charset="0"/>
                <a:cs typeface="Arial" panose="020B0604020202020204" pitchFamily="34" charset="0"/>
              </a:endParaRPr>
            </a:p>
          </p:txBody>
        </p:sp>
        <p:sp>
          <p:nvSpPr>
            <p:cNvPr id="66" name="Text 16">
              <a:extLst>
                <a:ext uri="{FF2B5EF4-FFF2-40B4-BE49-F238E27FC236}">
                  <a16:creationId xmlns:a16="http://schemas.microsoft.com/office/drawing/2014/main" id="{8A55C46A-3C8E-4002-9AD4-041185748643}"/>
                </a:ext>
              </a:extLst>
            </p:cNvPr>
            <p:cNvSpPr/>
            <p:nvPr/>
          </p:nvSpPr>
          <p:spPr>
            <a:xfrm>
              <a:off x="1259688" y="6124373"/>
              <a:ext cx="5612527" cy="936903"/>
            </a:xfrm>
            <a:prstGeom prst="rect">
              <a:avLst/>
            </a:prstGeom>
            <a:noFill/>
            <a:ln/>
          </p:spPr>
          <p:txBody>
            <a:bodyPr wrap="square" lIns="0" tIns="0" rIns="0" bIns="0" rtlCol="0" anchor="t"/>
            <a:lstStyle/>
            <a:p>
              <a:pPr marL="0" indent="0" algn="l">
                <a:lnSpc>
                  <a:spcPts val="2450"/>
                </a:lnSpc>
                <a:buNone/>
              </a:pPr>
              <a:r>
                <a:rPr lang="en-US" sz="1100" dirty="0">
                  <a:solidFill>
                    <a:srgbClr val="1E3063"/>
                  </a:solidFill>
                  <a:latin typeface="Arial" panose="020B0604020202020204" pitchFamily="34" charset="0"/>
                  <a:ea typeface="Instrument Sans Medium" pitchFamily="34" charset="-122"/>
                  <a:cs typeface="Arial" panose="020B0604020202020204" pitchFamily="34" charset="0"/>
                </a:rPr>
                <a:t>Approccio integrato cardiovascolare–renale–metabolico. Oltre ai fattori classici, include l'eGFR. Stima rischi specifici (ASCVD, scompenso cardiaco, ictus) a 10 e 30 anni.</a:t>
              </a:r>
              <a:endParaRPr lang="en-US" sz="1100" dirty="0">
                <a:latin typeface="Arial" panose="020B0604020202020204" pitchFamily="34" charset="0"/>
                <a:cs typeface="Arial" panose="020B0604020202020204" pitchFamily="34" charset="0"/>
              </a:endParaRPr>
            </a:p>
          </p:txBody>
        </p:sp>
      </p:grpSp>
      <p:grpSp>
        <p:nvGrpSpPr>
          <p:cNvPr id="67" name="Gruppo 66">
            <a:extLst>
              <a:ext uri="{FF2B5EF4-FFF2-40B4-BE49-F238E27FC236}">
                <a16:creationId xmlns:a16="http://schemas.microsoft.com/office/drawing/2014/main" id="{3EC19B0B-32C0-4708-8D50-5D5049CAB8FB}"/>
              </a:ext>
            </a:extLst>
          </p:cNvPr>
          <p:cNvGrpSpPr/>
          <p:nvPr/>
        </p:nvGrpSpPr>
        <p:grpSpPr>
          <a:xfrm>
            <a:off x="7312749" y="2914423"/>
            <a:ext cx="4485436" cy="1900390"/>
            <a:chOff x="7412236" y="5290304"/>
            <a:chExt cx="6433066" cy="2384822"/>
          </a:xfrm>
        </p:grpSpPr>
        <p:sp>
          <p:nvSpPr>
            <p:cNvPr id="68" name="Shape 17">
              <a:extLst>
                <a:ext uri="{FF2B5EF4-FFF2-40B4-BE49-F238E27FC236}">
                  <a16:creationId xmlns:a16="http://schemas.microsoft.com/office/drawing/2014/main" id="{6F54C602-B802-445D-A37E-489D7399DA72}"/>
                </a:ext>
              </a:extLst>
            </p:cNvPr>
            <p:cNvSpPr/>
            <p:nvPr/>
          </p:nvSpPr>
          <p:spPr>
            <a:xfrm>
              <a:off x="7412236" y="5290304"/>
              <a:ext cx="6433066" cy="2384822"/>
            </a:xfrm>
            <a:prstGeom prst="roundRect">
              <a:avLst>
                <a:gd name="adj" fmla="val 7408"/>
              </a:avLst>
            </a:prstGeom>
            <a:solidFill>
              <a:srgbClr val="FFFFFF"/>
            </a:solidFill>
            <a:ln w="22860">
              <a:solidFill>
                <a:srgbClr val="B4CCE3"/>
              </a:solidFill>
              <a:prstDash val="solid"/>
            </a:ln>
          </p:spPr>
          <p:txBody>
            <a:bodyPr/>
            <a:lstStyle/>
            <a:p>
              <a:endParaRPr lang="it-IT"/>
            </a:p>
          </p:txBody>
        </p:sp>
        <p:sp>
          <p:nvSpPr>
            <p:cNvPr id="69" name="Shape 18">
              <a:extLst>
                <a:ext uri="{FF2B5EF4-FFF2-40B4-BE49-F238E27FC236}">
                  <a16:creationId xmlns:a16="http://schemas.microsoft.com/office/drawing/2014/main" id="{096A6123-D2B3-4BA2-B94A-0850944BBDB9}"/>
                </a:ext>
              </a:extLst>
            </p:cNvPr>
            <p:cNvSpPr/>
            <p:nvPr/>
          </p:nvSpPr>
          <p:spPr>
            <a:xfrm>
              <a:off x="7457956" y="5313164"/>
              <a:ext cx="6387346" cy="588764"/>
            </a:xfrm>
            <a:prstGeom prst="roundRect">
              <a:avLst>
                <a:gd name="adj" fmla="val 25347"/>
              </a:avLst>
            </a:prstGeom>
            <a:solidFill>
              <a:srgbClr val="CEE6FD"/>
            </a:solidFill>
            <a:ln/>
          </p:spPr>
          <p:txBody>
            <a:bodyPr/>
            <a:lstStyle/>
            <a:p>
              <a:endParaRPr lang="it-IT"/>
            </a:p>
          </p:txBody>
        </p:sp>
        <p:sp>
          <p:nvSpPr>
            <p:cNvPr id="70" name="Text 21">
              <a:extLst>
                <a:ext uri="{FF2B5EF4-FFF2-40B4-BE49-F238E27FC236}">
                  <a16:creationId xmlns:a16="http://schemas.microsoft.com/office/drawing/2014/main" id="{4DA22FB1-F51B-4311-A7D2-E3F447083995}"/>
                </a:ext>
              </a:extLst>
            </p:cNvPr>
            <p:cNvSpPr/>
            <p:nvPr/>
          </p:nvSpPr>
          <p:spPr>
            <a:xfrm>
              <a:off x="7802284" y="6090714"/>
              <a:ext cx="5225279" cy="1265364"/>
            </a:xfrm>
            <a:prstGeom prst="rect">
              <a:avLst/>
            </a:prstGeom>
            <a:noFill/>
            <a:ln/>
          </p:spPr>
          <p:txBody>
            <a:bodyPr wrap="square" lIns="0" tIns="0" rIns="0" bIns="0" rtlCol="0" anchor="t"/>
            <a:lstStyle/>
            <a:p>
              <a:pPr marL="0" indent="0">
                <a:lnSpc>
                  <a:spcPts val="2450"/>
                </a:lnSpc>
                <a:buNone/>
              </a:pPr>
              <a:r>
                <a:rPr lang="en-US" sz="1100" dirty="0">
                  <a:solidFill>
                    <a:srgbClr val="1E3063"/>
                  </a:solidFill>
                  <a:latin typeface="Arial" panose="020B0604020202020204" pitchFamily="34" charset="0"/>
                  <a:ea typeface="Instrument Sans Medium" pitchFamily="34" charset="-122"/>
                  <a:cs typeface="Arial" panose="020B0604020202020204" pitchFamily="34" charset="0"/>
                </a:rPr>
                <a:t>Sviluppato su coorti ARIC e MESA per soggetti con BMI ≥30. Include variabili sesso-specifiche: waist-to-hip ratio, ankle-brachial index, glicemia e familiarità per ASCVD</a:t>
              </a:r>
              <a:r>
                <a:rPr lang="en-US" sz="1500" dirty="0">
                  <a:solidFill>
                    <a:srgbClr val="1E3063"/>
                  </a:solidFill>
                  <a:latin typeface="Arial" panose="020B0604020202020204" pitchFamily="34" charset="0"/>
                  <a:ea typeface="Instrument Sans Medium" pitchFamily="34" charset="-122"/>
                  <a:cs typeface="Arial" panose="020B0604020202020204" pitchFamily="34" charset="0"/>
                </a:rPr>
                <a:t>.</a:t>
              </a:r>
              <a:endParaRPr lang="en-US" sz="1500" dirty="0">
                <a:latin typeface="Arial" panose="020B0604020202020204" pitchFamily="34" charset="0"/>
                <a:cs typeface="Arial" panose="020B0604020202020204" pitchFamily="34" charset="0"/>
              </a:endParaRPr>
            </a:p>
          </p:txBody>
        </p:sp>
        <p:sp>
          <p:nvSpPr>
            <p:cNvPr id="71" name="Text 19">
              <a:extLst>
                <a:ext uri="{FF2B5EF4-FFF2-40B4-BE49-F238E27FC236}">
                  <a16:creationId xmlns:a16="http://schemas.microsoft.com/office/drawing/2014/main" id="{4A63DECD-14DB-49A8-B920-ACF9F2CFFC58}"/>
                </a:ext>
              </a:extLst>
            </p:cNvPr>
            <p:cNvSpPr/>
            <p:nvPr/>
          </p:nvSpPr>
          <p:spPr>
            <a:xfrm>
              <a:off x="9281062" y="5435366"/>
              <a:ext cx="2620652" cy="368022"/>
            </a:xfrm>
            <a:prstGeom prst="rect">
              <a:avLst/>
            </a:prstGeom>
            <a:noFill/>
            <a:ln/>
          </p:spPr>
          <p:txBody>
            <a:bodyPr wrap="none" lIns="0" tIns="0" rIns="0" bIns="0" rtlCol="0" anchor="t"/>
            <a:lstStyle/>
            <a:p>
              <a:pPr marL="0" indent="0" algn="l">
                <a:lnSpc>
                  <a:spcPts val="2300"/>
                </a:lnSpc>
                <a:buNone/>
              </a:pPr>
              <a:r>
                <a:rPr lang="en-US" sz="2300" dirty="0">
                  <a:solidFill>
                    <a:srgbClr val="1E3063"/>
                  </a:solidFill>
                  <a:latin typeface="Arial" panose="020B0604020202020204" pitchFamily="34" charset="0"/>
                  <a:ea typeface="Instrument Sans Semi Bold" pitchFamily="34" charset="-122"/>
                  <a:cs typeface="Arial" panose="020B0604020202020204" pitchFamily="34" charset="0"/>
                </a:rPr>
                <a:t>AROSE score</a:t>
              </a:r>
              <a:endParaRPr lang="en-US" sz="2300" dirty="0">
                <a:latin typeface="Arial" panose="020B0604020202020204" pitchFamily="34" charset="0"/>
                <a:cs typeface="Arial" panose="020B0604020202020204" pitchFamily="34" charset="0"/>
              </a:endParaRPr>
            </a:p>
          </p:txBody>
        </p:sp>
      </p:grpSp>
      <p:pic>
        <p:nvPicPr>
          <p:cNvPr id="26" name="Immagine 25">
            <a:extLst>
              <a:ext uri="{FF2B5EF4-FFF2-40B4-BE49-F238E27FC236}">
                <a16:creationId xmlns:a16="http://schemas.microsoft.com/office/drawing/2014/main" id="{2781159A-D4AC-42B1-B10D-53BDBAC445CF}"/>
              </a:ext>
            </a:extLst>
          </p:cNvPr>
          <p:cNvPicPr>
            <a:picLocks noChangeAspect="1"/>
          </p:cNvPicPr>
          <p:nvPr/>
        </p:nvPicPr>
        <p:blipFill>
          <a:blip r:embed="rId4"/>
          <a:stretch>
            <a:fillRect/>
          </a:stretch>
        </p:blipFill>
        <p:spPr>
          <a:xfrm>
            <a:off x="10703613" y="6194821"/>
            <a:ext cx="1475455" cy="664517"/>
          </a:xfrm>
          <a:prstGeom prst="rect">
            <a:avLst/>
          </a:prstGeom>
        </p:spPr>
      </p:pic>
      <p:pic>
        <p:nvPicPr>
          <p:cNvPr id="28" name="Immagine 27">
            <a:extLst>
              <a:ext uri="{FF2B5EF4-FFF2-40B4-BE49-F238E27FC236}">
                <a16:creationId xmlns:a16="http://schemas.microsoft.com/office/drawing/2014/main" id="{F0B96534-B2AC-46A2-8D64-8AC595D420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pic>
        <p:nvPicPr>
          <p:cNvPr id="4" name="Immagine 3">
            <a:extLst>
              <a:ext uri="{FF2B5EF4-FFF2-40B4-BE49-F238E27FC236}">
                <a16:creationId xmlns:a16="http://schemas.microsoft.com/office/drawing/2014/main" id="{E7E17280-3A73-4B8A-9690-BA66774679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24004" y="4930822"/>
            <a:ext cx="8503665" cy="1806956"/>
          </a:xfrm>
          <a:prstGeom prst="rect">
            <a:avLst/>
          </a:prstGeom>
          <a:effectLst>
            <a:glow rad="88900">
              <a:schemeClr val="accent1">
                <a:satMod val="175000"/>
                <a:alpha val="25000"/>
              </a:schemeClr>
            </a:glow>
          </a:effectLst>
        </p:spPr>
      </p:pic>
    </p:spTree>
    <p:extLst>
      <p:ext uri="{BB962C8B-B14F-4D97-AF65-F5344CB8AC3E}">
        <p14:creationId xmlns:p14="http://schemas.microsoft.com/office/powerpoint/2010/main" val="183008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o 6">
            <a:extLst>
              <a:ext uri="{FF2B5EF4-FFF2-40B4-BE49-F238E27FC236}">
                <a16:creationId xmlns:a16="http://schemas.microsoft.com/office/drawing/2014/main" id="{93C69163-8112-47D3-A6F8-619BC35EC307}"/>
              </a:ext>
            </a:extLst>
          </p:cNvPr>
          <p:cNvGrpSpPr/>
          <p:nvPr/>
        </p:nvGrpSpPr>
        <p:grpSpPr>
          <a:xfrm>
            <a:off x="5118589" y="1933572"/>
            <a:ext cx="7756641" cy="4052485"/>
            <a:chOff x="5205214" y="1933572"/>
            <a:chExt cx="7756641" cy="4052485"/>
          </a:xfrm>
        </p:grpSpPr>
        <p:grpSp>
          <p:nvGrpSpPr>
            <p:cNvPr id="31" name="Gruppo 30">
              <a:extLst>
                <a:ext uri="{FF2B5EF4-FFF2-40B4-BE49-F238E27FC236}">
                  <a16:creationId xmlns:a16="http://schemas.microsoft.com/office/drawing/2014/main" id="{6A57620E-20FC-4491-89C4-32041B22F23F}"/>
                </a:ext>
              </a:extLst>
            </p:cNvPr>
            <p:cNvGrpSpPr/>
            <p:nvPr/>
          </p:nvGrpSpPr>
          <p:grpSpPr>
            <a:xfrm>
              <a:off x="5940088" y="1933572"/>
              <a:ext cx="3978822" cy="1711919"/>
              <a:chOff x="324607" y="2668735"/>
              <a:chExt cx="4959784" cy="2465983"/>
            </a:xfrm>
          </p:grpSpPr>
          <p:sp>
            <p:nvSpPr>
              <p:cNvPr id="32" name="Shape 3">
                <a:extLst>
                  <a:ext uri="{FF2B5EF4-FFF2-40B4-BE49-F238E27FC236}">
                    <a16:creationId xmlns:a16="http://schemas.microsoft.com/office/drawing/2014/main" id="{FEB7A2CD-5629-44BA-981C-73C4B75A64FC}"/>
                  </a:ext>
                </a:extLst>
              </p:cNvPr>
              <p:cNvSpPr/>
              <p:nvPr/>
            </p:nvSpPr>
            <p:spPr>
              <a:xfrm>
                <a:off x="324607" y="2668735"/>
                <a:ext cx="4907261" cy="2465983"/>
              </a:xfrm>
              <a:prstGeom prst="roundRect">
                <a:avLst>
                  <a:gd name="adj" fmla="val 9658"/>
                </a:avLst>
              </a:prstGeom>
              <a:solidFill>
                <a:srgbClr val="000E21"/>
              </a:solidFill>
              <a:ln/>
            </p:spPr>
            <p:txBody>
              <a:bodyPr/>
              <a:lstStyle/>
              <a:p>
                <a:endParaRPr lang="it-IT"/>
              </a:p>
            </p:txBody>
          </p:sp>
          <p:sp>
            <p:nvSpPr>
              <p:cNvPr id="33" name="Text 4">
                <a:extLst>
                  <a:ext uri="{FF2B5EF4-FFF2-40B4-BE49-F238E27FC236}">
                    <a16:creationId xmlns:a16="http://schemas.microsoft.com/office/drawing/2014/main" id="{10A6501F-5E3D-434B-8812-9E8433C7A16F}"/>
                  </a:ext>
                </a:extLst>
              </p:cNvPr>
              <p:cNvSpPr/>
              <p:nvPr/>
            </p:nvSpPr>
            <p:spPr>
              <a:xfrm>
                <a:off x="707727" y="2932212"/>
                <a:ext cx="2094012" cy="258465"/>
              </a:xfrm>
              <a:prstGeom prst="rect">
                <a:avLst/>
              </a:prstGeom>
              <a:noFill/>
              <a:ln/>
            </p:spPr>
            <p:txBody>
              <a:bodyPr wrap="none" lIns="0" tIns="0" rIns="0" bIns="0" rtlCol="0" anchor="t"/>
              <a:lstStyle/>
              <a:p>
                <a:pPr>
                  <a:lnSpc>
                    <a:spcPts val="2000"/>
                  </a:lnSpc>
                </a:pPr>
                <a:r>
                  <a:rPr lang="en-US" sz="1625" dirty="0">
                    <a:solidFill>
                      <a:srgbClr val="FFFFFF"/>
                    </a:solidFill>
                    <a:latin typeface="Instrument Sans Semi Bold" pitchFamily="34" charset="0"/>
                    <a:ea typeface="Instrument Sans Semi Bold" pitchFamily="34" charset="-122"/>
                    <a:cs typeface="Instrument Sans Semi Bold" pitchFamily="34" charset="-120"/>
                  </a:rPr>
                  <a:t>Maria Cecilia Hospital</a:t>
                </a:r>
                <a:endParaRPr lang="en-US" sz="1625" dirty="0"/>
              </a:p>
            </p:txBody>
          </p:sp>
          <p:sp>
            <p:nvSpPr>
              <p:cNvPr id="34" name="Text 5">
                <a:extLst>
                  <a:ext uri="{FF2B5EF4-FFF2-40B4-BE49-F238E27FC236}">
                    <a16:creationId xmlns:a16="http://schemas.microsoft.com/office/drawing/2014/main" id="{BE31B803-9795-4ADD-95D5-2C8990EC6DB3}"/>
                  </a:ext>
                </a:extLst>
              </p:cNvPr>
              <p:cNvSpPr/>
              <p:nvPr/>
            </p:nvSpPr>
            <p:spPr>
              <a:xfrm>
                <a:off x="707728" y="3355975"/>
                <a:ext cx="4576663" cy="264617"/>
              </a:xfrm>
              <a:prstGeom prst="rect">
                <a:avLst/>
              </a:prstGeom>
              <a:noFill/>
              <a:ln/>
            </p:spPr>
            <p:txBody>
              <a:bodyPr wrap="none" lIns="0" tIns="0" rIns="0" bIns="0" rtlCol="0" anchor="t"/>
              <a:lstStyle/>
              <a:p>
                <a:pPr>
                  <a:lnSpc>
                    <a:spcPts val="2083"/>
                  </a:lnSpc>
                </a:pPr>
                <a:r>
                  <a:rPr lang="en-US" sz="1292" b="1" dirty="0">
                    <a:solidFill>
                      <a:srgbClr val="FFFFFF"/>
                    </a:solidFill>
                    <a:latin typeface="Instrument Sans Medium" pitchFamily="34" charset="0"/>
                    <a:ea typeface="Instrument Sans Medium" pitchFamily="34" charset="-122"/>
                    <a:cs typeface="Instrument Sans Medium" pitchFamily="34" charset="-120"/>
                  </a:rPr>
                  <a:t>GVM Care &amp; Research</a:t>
                </a:r>
                <a:endParaRPr lang="en-US" sz="1292" dirty="0"/>
              </a:p>
            </p:txBody>
          </p:sp>
          <p:sp>
            <p:nvSpPr>
              <p:cNvPr id="35" name="Text 6">
                <a:extLst>
                  <a:ext uri="{FF2B5EF4-FFF2-40B4-BE49-F238E27FC236}">
                    <a16:creationId xmlns:a16="http://schemas.microsoft.com/office/drawing/2014/main" id="{E0C101F9-88A1-4C36-AA0A-7E6504DDD41F}"/>
                  </a:ext>
                </a:extLst>
              </p:cNvPr>
              <p:cNvSpPr/>
              <p:nvPr/>
            </p:nvSpPr>
            <p:spPr>
              <a:xfrm>
                <a:off x="707728" y="3769419"/>
                <a:ext cx="4576663" cy="264617"/>
              </a:xfrm>
              <a:prstGeom prst="rect">
                <a:avLst/>
              </a:prstGeom>
              <a:noFill/>
              <a:ln/>
            </p:spPr>
            <p:txBody>
              <a:bodyPr wrap="none" lIns="0" tIns="0" rIns="0" bIns="0" rtlCol="0" anchor="t"/>
              <a:lstStyle/>
              <a:p>
                <a:pPr>
                  <a:lnSpc>
                    <a:spcPts val="2083"/>
                  </a:lnSpc>
                </a:pPr>
                <a:r>
                  <a:rPr lang="en-US" sz="1292" dirty="0">
                    <a:solidFill>
                      <a:srgbClr val="FFFFFF"/>
                    </a:solidFill>
                    <a:latin typeface="Instrument Sans Medium" pitchFamily="34" charset="0"/>
                    <a:ea typeface="Instrument Sans Medium" pitchFamily="34" charset="-122"/>
                    <a:cs typeface="Instrument Sans Medium" pitchFamily="34" charset="-120"/>
                  </a:rPr>
                  <a:t>Centro di eccellenza </a:t>
                </a:r>
                <a:r>
                  <a:rPr lang="en-US" sz="1292" b="1" dirty="0">
                    <a:solidFill>
                      <a:srgbClr val="FFFFFF"/>
                    </a:solidFill>
                    <a:latin typeface="Instrument Sans Medium" pitchFamily="34" charset="0"/>
                    <a:ea typeface="Instrument Sans Medium" pitchFamily="34" charset="-122"/>
                    <a:cs typeface="Instrument Sans Medium" pitchFamily="34" charset="-120"/>
                  </a:rPr>
                  <a:t>SICOB</a:t>
                </a:r>
                <a:endParaRPr lang="en-US" sz="1292" dirty="0"/>
              </a:p>
            </p:txBody>
          </p:sp>
          <p:sp>
            <p:nvSpPr>
              <p:cNvPr id="36" name="Text 7">
                <a:extLst>
                  <a:ext uri="{FF2B5EF4-FFF2-40B4-BE49-F238E27FC236}">
                    <a16:creationId xmlns:a16="http://schemas.microsoft.com/office/drawing/2014/main" id="{32A5DE91-31B3-46F4-BD20-9CEC42770436}"/>
                  </a:ext>
                </a:extLst>
              </p:cNvPr>
              <p:cNvSpPr/>
              <p:nvPr/>
            </p:nvSpPr>
            <p:spPr>
              <a:xfrm>
                <a:off x="707728" y="4182864"/>
                <a:ext cx="4576663" cy="529233"/>
              </a:xfrm>
              <a:prstGeom prst="rect">
                <a:avLst/>
              </a:prstGeom>
              <a:noFill/>
              <a:ln/>
            </p:spPr>
            <p:txBody>
              <a:bodyPr wrap="square" lIns="0" tIns="0" rIns="0" bIns="0" rtlCol="0" anchor="t"/>
              <a:lstStyle/>
              <a:p>
                <a:pPr>
                  <a:lnSpc>
                    <a:spcPts val="2083"/>
                  </a:lnSpc>
                </a:pPr>
                <a:r>
                  <a:rPr lang="en-US" sz="1292" dirty="0">
                    <a:solidFill>
                      <a:srgbClr val="FFFFFF"/>
                    </a:solidFill>
                    <a:latin typeface="Instrument Sans Medium" pitchFamily="34" charset="0"/>
                    <a:ea typeface="Instrument Sans Medium" pitchFamily="34" charset="-122"/>
                    <a:cs typeface="Instrument Sans Medium" pitchFamily="34" charset="-120"/>
                  </a:rPr>
                  <a:t>Esegue più di </a:t>
                </a:r>
                <a:r>
                  <a:rPr lang="en-US" sz="1292" b="1" dirty="0">
                    <a:solidFill>
                      <a:srgbClr val="FFFFFF"/>
                    </a:solidFill>
                    <a:latin typeface="Instrument Sans Medium" pitchFamily="34" charset="0"/>
                    <a:ea typeface="Instrument Sans Medium" pitchFamily="34" charset="-122"/>
                    <a:cs typeface="Instrument Sans Medium" pitchFamily="34" charset="-120"/>
                  </a:rPr>
                  <a:t>1.000 procedure</a:t>
                </a:r>
                <a:r>
                  <a:rPr lang="en-US" sz="1292" dirty="0">
                    <a:solidFill>
                      <a:srgbClr val="FFFFFF"/>
                    </a:solidFill>
                    <a:latin typeface="Instrument Sans Medium" pitchFamily="34" charset="0"/>
                    <a:ea typeface="Instrument Sans Medium" pitchFamily="34" charset="-122"/>
                    <a:cs typeface="Instrument Sans Medium" pitchFamily="34" charset="-120"/>
                  </a:rPr>
                  <a:t> di chirurgia dell'obesità all'anno con tecnica mini invasiva.</a:t>
                </a:r>
                <a:endParaRPr lang="en-US" sz="1292" dirty="0"/>
              </a:p>
            </p:txBody>
          </p:sp>
        </p:grpSp>
        <p:sp>
          <p:nvSpPr>
            <p:cNvPr id="38" name="Text 3">
              <a:extLst>
                <a:ext uri="{FF2B5EF4-FFF2-40B4-BE49-F238E27FC236}">
                  <a16:creationId xmlns:a16="http://schemas.microsoft.com/office/drawing/2014/main" id="{4B523C3F-9E24-414F-A8C5-C9A5E8F413D2}"/>
                </a:ext>
              </a:extLst>
            </p:cNvPr>
            <p:cNvSpPr/>
            <p:nvPr/>
          </p:nvSpPr>
          <p:spPr>
            <a:xfrm>
              <a:off x="5205214" y="3978866"/>
              <a:ext cx="1713530" cy="258465"/>
            </a:xfrm>
            <a:prstGeom prst="rect">
              <a:avLst/>
            </a:prstGeom>
            <a:noFill/>
            <a:ln/>
          </p:spPr>
          <p:txBody>
            <a:bodyPr wrap="none" lIns="0" tIns="0" rIns="0" bIns="0" rtlCol="0" anchor="t"/>
            <a:lstStyle/>
            <a:p>
              <a:pPr>
                <a:lnSpc>
                  <a:spcPts val="2000"/>
                </a:lnSpc>
              </a:pPr>
              <a:r>
                <a:rPr lang="en-US" sz="1600" dirty="0">
                  <a:solidFill>
                    <a:srgbClr val="091C53"/>
                  </a:solidFill>
                  <a:latin typeface="Instrument Sans Semi Bold" pitchFamily="34" charset="0"/>
                  <a:ea typeface="Instrument Sans Semi Bold" pitchFamily="34" charset="-122"/>
                  <a:cs typeface="Instrument Sans Semi Bold" pitchFamily="34" charset="-120"/>
                </a:rPr>
                <a:t>✓ Criteri di Inclusione</a:t>
              </a:r>
              <a:endParaRPr lang="en-US" sz="1600" dirty="0"/>
            </a:p>
          </p:txBody>
        </p:sp>
        <p:sp>
          <p:nvSpPr>
            <p:cNvPr id="39" name="Text 4">
              <a:extLst>
                <a:ext uri="{FF2B5EF4-FFF2-40B4-BE49-F238E27FC236}">
                  <a16:creationId xmlns:a16="http://schemas.microsoft.com/office/drawing/2014/main" id="{A507FF43-6CAA-45DE-9BCE-3B82DE84D162}"/>
                </a:ext>
              </a:extLst>
            </p:cNvPr>
            <p:cNvSpPr/>
            <p:nvPr/>
          </p:nvSpPr>
          <p:spPr>
            <a:xfrm>
              <a:off x="5214640" y="4431597"/>
              <a:ext cx="3321703" cy="1554460"/>
            </a:xfrm>
            <a:prstGeom prst="rect">
              <a:avLst/>
            </a:prstGeom>
            <a:noFill/>
            <a:ln/>
          </p:spPr>
          <p:txBody>
            <a:bodyPr wrap="square" lIns="0" tIns="0" rIns="0" bIns="0" rtlCol="0" anchor="t"/>
            <a:lstStyle/>
            <a:p>
              <a:pPr marL="285739" indent="-285739">
                <a:lnSpc>
                  <a:spcPts val="2083"/>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Età adulta ≥18 anni</a:t>
              </a:r>
              <a:endParaRPr lang="en-US" sz="1200" dirty="0"/>
            </a:p>
            <a:p>
              <a:pPr marL="285739" indent="-285739">
                <a:lnSpc>
                  <a:spcPts val="2083"/>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Obesità (BMI ≥30 kg/m²)</a:t>
              </a:r>
              <a:endParaRPr lang="en-US" sz="1200" dirty="0"/>
            </a:p>
            <a:p>
              <a:pPr marL="285739" indent="-285739">
                <a:lnSpc>
                  <a:spcPts val="2083"/>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Programmati per SG o OAGB</a:t>
              </a:r>
              <a:endParaRPr lang="en-US" sz="1200" dirty="0"/>
            </a:p>
            <a:p>
              <a:pPr marL="285739" indent="-285739">
                <a:lnSpc>
                  <a:spcPts val="2083"/>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Capacità di esprimere consenso informato</a:t>
              </a:r>
              <a:endParaRPr lang="en-US" sz="1200" dirty="0"/>
            </a:p>
            <a:p>
              <a:pPr marL="285739" indent="-285739">
                <a:lnSpc>
                  <a:spcPts val="2083"/>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Disponibilità al follow-up secondo protocollo</a:t>
              </a:r>
              <a:endParaRPr lang="en-US" sz="1200" dirty="0"/>
            </a:p>
          </p:txBody>
        </p:sp>
        <p:sp>
          <p:nvSpPr>
            <p:cNvPr id="40" name="Text 5">
              <a:extLst>
                <a:ext uri="{FF2B5EF4-FFF2-40B4-BE49-F238E27FC236}">
                  <a16:creationId xmlns:a16="http://schemas.microsoft.com/office/drawing/2014/main" id="{6DA37B09-8030-4D98-BC78-34074E36AB22}"/>
                </a:ext>
              </a:extLst>
            </p:cNvPr>
            <p:cNvSpPr/>
            <p:nvPr/>
          </p:nvSpPr>
          <p:spPr>
            <a:xfrm>
              <a:off x="9047261" y="3970127"/>
              <a:ext cx="1743299" cy="258465"/>
            </a:xfrm>
            <a:prstGeom prst="rect">
              <a:avLst/>
            </a:prstGeom>
            <a:noFill/>
            <a:ln/>
          </p:spPr>
          <p:txBody>
            <a:bodyPr wrap="none" lIns="0" tIns="0" rIns="0" bIns="0" rtlCol="0" anchor="t"/>
            <a:lstStyle/>
            <a:p>
              <a:pPr>
                <a:lnSpc>
                  <a:spcPts val="2000"/>
                </a:lnSpc>
              </a:pPr>
              <a:r>
                <a:rPr lang="en-US" sz="1600" dirty="0">
                  <a:solidFill>
                    <a:srgbClr val="091C53"/>
                  </a:solidFill>
                  <a:latin typeface="Instrument Sans Semi Bold" pitchFamily="34" charset="0"/>
                  <a:ea typeface="Instrument Sans Semi Bold" pitchFamily="34" charset="-122"/>
                  <a:cs typeface="Instrument Sans Semi Bold" pitchFamily="34" charset="-120"/>
                </a:rPr>
                <a:t>✗ Criteri di Esclusione</a:t>
              </a:r>
              <a:endParaRPr lang="en-US" sz="1600" dirty="0"/>
            </a:p>
          </p:txBody>
        </p:sp>
        <p:sp>
          <p:nvSpPr>
            <p:cNvPr id="41" name="Text 6">
              <a:extLst>
                <a:ext uri="{FF2B5EF4-FFF2-40B4-BE49-F238E27FC236}">
                  <a16:creationId xmlns:a16="http://schemas.microsoft.com/office/drawing/2014/main" id="{DD3FC122-4E6D-44FA-81EF-16190E9CC21B}"/>
                </a:ext>
              </a:extLst>
            </p:cNvPr>
            <p:cNvSpPr/>
            <p:nvPr/>
          </p:nvSpPr>
          <p:spPr>
            <a:xfrm>
              <a:off x="8691513" y="4403317"/>
              <a:ext cx="4270342" cy="1554460"/>
            </a:xfrm>
            <a:prstGeom prst="rect">
              <a:avLst/>
            </a:prstGeom>
            <a:noFill/>
            <a:ln/>
          </p:spPr>
          <p:txBody>
            <a:bodyPr wrap="square" lIns="0" tIns="0" rIns="0" bIns="0" rtlCol="0" anchor="t"/>
            <a:lstStyle/>
            <a:p>
              <a:pPr marL="285739" indent="-285739">
                <a:lnSpc>
                  <a:spcPts val="2083"/>
                </a:lnSpc>
                <a:buSzPct val="100000"/>
                <a:buChar char="•"/>
              </a:pPr>
              <a:r>
                <a:rPr lang="en-US" sz="1200" dirty="0" err="1">
                  <a:solidFill>
                    <a:srgbClr val="1E3063"/>
                  </a:solidFill>
                  <a:latin typeface="Instrument Sans Medium" pitchFamily="34" charset="0"/>
                  <a:ea typeface="Instrument Sans Medium" pitchFamily="34" charset="-122"/>
                  <a:cs typeface="Instrument Sans Medium" pitchFamily="34" charset="-120"/>
                </a:rPr>
                <a:t>Infezioni</a:t>
              </a:r>
              <a:r>
                <a:rPr lang="en-US" sz="1200" dirty="0">
                  <a:solidFill>
                    <a:srgbClr val="1E3063"/>
                  </a:solidFill>
                  <a:latin typeface="Instrument Sans Medium" pitchFamily="34" charset="0"/>
                  <a:ea typeface="Instrument Sans Medium" pitchFamily="34" charset="-122"/>
                  <a:cs typeface="Instrument Sans Medium" pitchFamily="34" charset="-120"/>
                </a:rPr>
                <a:t> acute o </a:t>
              </a:r>
              <a:r>
                <a:rPr lang="en-US" sz="1200" dirty="0" err="1">
                  <a:solidFill>
                    <a:srgbClr val="1E3063"/>
                  </a:solidFill>
                  <a:latin typeface="Instrument Sans Medium" pitchFamily="34" charset="0"/>
                  <a:ea typeface="Instrument Sans Medium" pitchFamily="34" charset="-122"/>
                  <a:cs typeface="Instrument Sans Medium" pitchFamily="34" charset="-120"/>
                </a:rPr>
                <a:t>croniche</a:t>
              </a:r>
              <a:r>
                <a:rPr lang="en-US" sz="1200" dirty="0">
                  <a:solidFill>
                    <a:srgbClr val="1E3063"/>
                  </a:solidFill>
                  <a:latin typeface="Instrument Sans Medium" pitchFamily="34" charset="0"/>
                  <a:ea typeface="Instrument Sans Medium" pitchFamily="34" charset="-122"/>
                  <a:cs typeface="Instrument Sans Medium" pitchFamily="34" charset="-120"/>
                </a:rPr>
                <a:t> (HIV, HBV, HCV)</a:t>
              </a:r>
              <a:endParaRPr lang="en-US" sz="1200" dirty="0"/>
            </a:p>
            <a:p>
              <a:pPr marL="285739" indent="-285739">
                <a:lnSpc>
                  <a:spcPts val="2083"/>
                </a:lnSpc>
                <a:buSzPct val="100000"/>
                <a:buChar char="•"/>
              </a:pPr>
              <a:r>
                <a:rPr lang="en-US" sz="1200" dirty="0" err="1">
                  <a:solidFill>
                    <a:srgbClr val="1E3063"/>
                  </a:solidFill>
                  <a:latin typeface="Instrument Sans Medium" pitchFamily="34" charset="0"/>
                  <a:ea typeface="Instrument Sans Medium" pitchFamily="34" charset="-122"/>
                  <a:cs typeface="Instrument Sans Medium" pitchFamily="34" charset="-120"/>
                </a:rPr>
                <a:t>Malattie</a:t>
              </a:r>
              <a:r>
                <a:rPr lang="en-US" sz="1200" dirty="0">
                  <a:solidFill>
                    <a:srgbClr val="1E3063"/>
                  </a:solidFill>
                  <a:latin typeface="Instrument Sans Medium" pitchFamily="34" charset="0"/>
                  <a:ea typeface="Instrument Sans Medium" pitchFamily="34" charset="-122"/>
                  <a:cs typeface="Instrument Sans Medium" pitchFamily="34" charset="-120"/>
                </a:rPr>
                <a:t> infiammatorie sistemiche attive (IBD,</a:t>
              </a:r>
              <a:br>
                <a:rPr lang="en-US" sz="1200" dirty="0">
                  <a:solidFill>
                    <a:srgbClr val="1E3063"/>
                  </a:solidFill>
                  <a:latin typeface="Instrument Sans Medium" pitchFamily="34" charset="0"/>
                  <a:ea typeface="Instrument Sans Medium" pitchFamily="34" charset="-122"/>
                  <a:cs typeface="Instrument Sans Medium" pitchFamily="34" charset="-120"/>
                </a:rPr>
              </a:br>
              <a:r>
                <a:rPr lang="en-US" sz="1200" dirty="0">
                  <a:solidFill>
                    <a:srgbClr val="1E3063"/>
                  </a:solidFill>
                  <a:latin typeface="Instrument Sans Medium" pitchFamily="34" charset="0"/>
                  <a:ea typeface="Instrument Sans Medium" pitchFamily="34" charset="-122"/>
                  <a:cs typeface="Instrument Sans Medium" pitchFamily="34" charset="-120"/>
                </a:rPr>
                <a:t> reumatologiche)</a:t>
              </a:r>
              <a:endParaRPr lang="en-US" sz="1200" dirty="0"/>
            </a:p>
            <a:p>
              <a:pPr marL="285739" indent="-285739">
                <a:lnSpc>
                  <a:spcPts val="2083"/>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Anemia o disturbi della coagulazione gravi</a:t>
              </a:r>
              <a:endParaRPr lang="en-US" sz="1200" dirty="0"/>
            </a:p>
            <a:p>
              <a:pPr marL="285739" indent="-285739">
                <a:lnSpc>
                  <a:spcPts val="2083"/>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Insufficienza renale cronica moderata-severa</a:t>
              </a:r>
              <a:endParaRPr lang="en-US" sz="1200" dirty="0"/>
            </a:p>
            <a:p>
              <a:pPr marL="285739" indent="-285739">
                <a:lnSpc>
                  <a:spcPts val="2083"/>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Neoplasie attive</a:t>
              </a:r>
              <a:endParaRPr lang="en-US" sz="1200" dirty="0"/>
            </a:p>
          </p:txBody>
        </p:sp>
      </p:grpSp>
      <p:sp>
        <p:nvSpPr>
          <p:cNvPr id="42" name="Text 2">
            <a:extLst>
              <a:ext uri="{FF2B5EF4-FFF2-40B4-BE49-F238E27FC236}">
                <a16:creationId xmlns:a16="http://schemas.microsoft.com/office/drawing/2014/main" id="{EE9A1084-071C-4E25-9389-3A105F9FAF6A}"/>
              </a:ext>
            </a:extLst>
          </p:cNvPr>
          <p:cNvSpPr/>
          <p:nvPr/>
        </p:nvSpPr>
        <p:spPr>
          <a:xfrm>
            <a:off x="5526467" y="329764"/>
            <a:ext cx="4046555" cy="516732"/>
          </a:xfrm>
          <a:prstGeom prst="rect">
            <a:avLst/>
          </a:prstGeom>
          <a:noFill/>
          <a:ln/>
        </p:spPr>
        <p:txBody>
          <a:bodyPr wrap="none" lIns="0" tIns="0" rIns="0" bIns="0" rtlCol="0" anchor="t"/>
          <a:lstStyle/>
          <a:p>
            <a:pPr>
              <a:lnSpc>
                <a:spcPts val="4042"/>
              </a:lnSpc>
            </a:pPr>
            <a:r>
              <a:rPr lang="en-US" sz="3250" dirty="0" err="1">
                <a:solidFill>
                  <a:srgbClr val="091C53"/>
                </a:solidFill>
                <a:latin typeface="Instrument Sans Semi Bold" pitchFamily="34" charset="0"/>
                <a:ea typeface="Instrument Sans Semi Bold" pitchFamily="34" charset="-122"/>
                <a:cs typeface="Instrument Sans Semi Bold" pitchFamily="34" charset="-120"/>
              </a:rPr>
              <a:t>BariHeart</a:t>
            </a:r>
            <a:endParaRPr lang="en-US" sz="3250" dirty="0"/>
          </a:p>
        </p:txBody>
      </p:sp>
      <p:sp>
        <p:nvSpPr>
          <p:cNvPr id="44" name="CasellaDiTesto 43">
            <a:extLst>
              <a:ext uri="{FF2B5EF4-FFF2-40B4-BE49-F238E27FC236}">
                <a16:creationId xmlns:a16="http://schemas.microsoft.com/office/drawing/2014/main" id="{B9CF4BCF-2803-44C4-8861-6FC3D8CAD53E}"/>
              </a:ext>
            </a:extLst>
          </p:cNvPr>
          <p:cNvSpPr txBox="1"/>
          <p:nvPr/>
        </p:nvSpPr>
        <p:spPr>
          <a:xfrm>
            <a:off x="4936978" y="1167632"/>
            <a:ext cx="6480928" cy="584775"/>
          </a:xfrm>
          <a:prstGeom prst="rect">
            <a:avLst/>
          </a:prstGeom>
          <a:noFill/>
        </p:spPr>
        <p:txBody>
          <a:bodyPr wrap="square">
            <a:spAutoFit/>
          </a:bodyPr>
          <a:lstStyle/>
          <a:p>
            <a:r>
              <a:rPr lang="en-US" sz="1400" dirty="0">
                <a:solidFill>
                  <a:srgbClr val="1E3063"/>
                </a:solidFill>
                <a:latin typeface="Instrument Sans Medium" pitchFamily="34" charset="0"/>
                <a:ea typeface="Instrument Sans Medium" pitchFamily="34" charset="-122"/>
                <a:cs typeface="Instrument Sans Medium" pitchFamily="34" charset="-120"/>
              </a:rPr>
              <a:t>Studio </a:t>
            </a:r>
            <a:r>
              <a:rPr lang="en-US" sz="1400" dirty="0" err="1">
                <a:solidFill>
                  <a:srgbClr val="1E3063"/>
                </a:solidFill>
                <a:latin typeface="Instrument Sans Medium" pitchFamily="34" charset="0"/>
                <a:ea typeface="Instrument Sans Medium" pitchFamily="34" charset="-122"/>
                <a:cs typeface="Instrument Sans Medium" pitchFamily="34" charset="-120"/>
              </a:rPr>
              <a:t>clinico-traslazionale</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focalizzato</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sugli</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effetti</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della</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chirurgia</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bariatrica</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sul</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profilo</a:t>
            </a:r>
            <a:r>
              <a:rPr lang="en-US" sz="1400" dirty="0">
                <a:solidFill>
                  <a:srgbClr val="1E3063"/>
                </a:solidFill>
                <a:latin typeface="Instrument Sans Medium" pitchFamily="34" charset="0"/>
                <a:ea typeface="Instrument Sans Medium" pitchFamily="34" charset="-122"/>
                <a:cs typeface="Instrument Sans Medium" pitchFamily="34" charset="-120"/>
              </a:rPr>
              <a:t> di </a:t>
            </a:r>
            <a:r>
              <a:rPr lang="en-US" sz="1400" dirty="0" err="1">
                <a:solidFill>
                  <a:srgbClr val="1E3063"/>
                </a:solidFill>
                <a:latin typeface="Instrument Sans Medium" pitchFamily="34" charset="0"/>
                <a:ea typeface="Instrument Sans Medium" pitchFamily="34" charset="-122"/>
                <a:cs typeface="Instrument Sans Medium" pitchFamily="34" charset="-120"/>
              </a:rPr>
              <a:t>rischio</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cardiovascolare</a:t>
            </a:r>
            <a:r>
              <a:rPr lang="en-US" sz="1800" dirty="0">
                <a:solidFill>
                  <a:srgbClr val="1E3063"/>
                </a:solidFill>
                <a:latin typeface="Instrument Sans Medium" pitchFamily="34" charset="0"/>
                <a:ea typeface="Instrument Sans Medium" pitchFamily="34" charset="-122"/>
                <a:cs typeface="Instrument Sans Medium" pitchFamily="34" charset="-120"/>
              </a:rPr>
              <a:t>.</a:t>
            </a:r>
            <a:endParaRPr lang="it-IT" dirty="0"/>
          </a:p>
        </p:txBody>
      </p:sp>
      <p:pic>
        <p:nvPicPr>
          <p:cNvPr id="45" name="Image 0" descr="preencoded.png">
            <a:extLst>
              <a:ext uri="{FF2B5EF4-FFF2-40B4-BE49-F238E27FC236}">
                <a16:creationId xmlns:a16="http://schemas.microsoft.com/office/drawing/2014/main" id="{E6B97E63-0560-470F-A44D-9DF5AABBE549}"/>
              </a:ext>
            </a:extLst>
          </p:cNvPr>
          <p:cNvPicPr>
            <a:picLocks noChangeAspect="1"/>
          </p:cNvPicPr>
          <p:nvPr/>
        </p:nvPicPr>
        <p:blipFill>
          <a:blip r:embed="rId3"/>
          <a:stretch>
            <a:fillRect/>
          </a:stretch>
        </p:blipFill>
        <p:spPr>
          <a:xfrm>
            <a:off x="-204571" y="95543"/>
            <a:ext cx="4800600" cy="6858000"/>
          </a:xfrm>
          <a:prstGeom prst="rect">
            <a:avLst/>
          </a:prstGeom>
          <a:effectLst>
            <a:glow>
              <a:schemeClr val="accent1">
                <a:alpha val="40000"/>
              </a:schemeClr>
            </a:glow>
            <a:outerShdw dist="50800" dir="5400000" algn="ctr" rotWithShape="0">
              <a:srgbClr val="000000">
                <a:alpha val="43137"/>
              </a:srgbClr>
            </a:outerShdw>
            <a:softEdge rad="584200"/>
          </a:effectLst>
        </p:spPr>
      </p:pic>
      <p:grpSp>
        <p:nvGrpSpPr>
          <p:cNvPr id="46" name="Gruppo 45">
            <a:extLst>
              <a:ext uri="{FF2B5EF4-FFF2-40B4-BE49-F238E27FC236}">
                <a16:creationId xmlns:a16="http://schemas.microsoft.com/office/drawing/2014/main" id="{9D61E09F-126F-44B9-8ADF-54533AF65679}"/>
              </a:ext>
            </a:extLst>
          </p:cNvPr>
          <p:cNvGrpSpPr/>
          <p:nvPr/>
        </p:nvGrpSpPr>
        <p:grpSpPr>
          <a:xfrm>
            <a:off x="5179620" y="915187"/>
            <a:ext cx="5420450" cy="2400517"/>
            <a:chOff x="1122393" y="2523129"/>
            <a:chExt cx="5796359" cy="2400517"/>
          </a:xfrm>
        </p:grpSpPr>
        <p:sp>
          <p:nvSpPr>
            <p:cNvPr id="47" name="Text 8">
              <a:extLst>
                <a:ext uri="{FF2B5EF4-FFF2-40B4-BE49-F238E27FC236}">
                  <a16:creationId xmlns:a16="http://schemas.microsoft.com/office/drawing/2014/main" id="{15409D1D-8D58-4F7B-891D-F8DA7D65A15C}"/>
                </a:ext>
              </a:extLst>
            </p:cNvPr>
            <p:cNvSpPr/>
            <p:nvPr/>
          </p:nvSpPr>
          <p:spPr>
            <a:xfrm>
              <a:off x="1436996" y="2523129"/>
              <a:ext cx="2664222" cy="258465"/>
            </a:xfrm>
            <a:prstGeom prst="rect">
              <a:avLst/>
            </a:prstGeom>
            <a:noFill/>
            <a:ln/>
          </p:spPr>
          <p:txBody>
            <a:bodyPr wrap="none" lIns="0" tIns="0" rIns="0" bIns="0" rtlCol="0" anchor="t"/>
            <a:lstStyle/>
            <a:p>
              <a:pPr>
                <a:lnSpc>
                  <a:spcPts val="2000"/>
                </a:lnSpc>
              </a:pPr>
              <a:r>
                <a:rPr lang="en-US" dirty="0">
                  <a:solidFill>
                    <a:srgbClr val="091C53"/>
                  </a:solidFill>
                  <a:latin typeface="Instrument Sans Semi Bold" pitchFamily="34" charset="0"/>
                  <a:ea typeface="Instrument Sans Semi Bold" pitchFamily="34" charset="-122"/>
                  <a:cs typeface="Instrument Sans Semi Bold" pitchFamily="34" charset="-120"/>
                </a:rPr>
                <a:t>Caratteristiche dello Studio</a:t>
              </a:r>
              <a:endParaRPr lang="en-US" dirty="0"/>
            </a:p>
          </p:txBody>
        </p:sp>
        <p:sp>
          <p:nvSpPr>
            <p:cNvPr id="48" name="Text 9">
              <a:extLst>
                <a:ext uri="{FF2B5EF4-FFF2-40B4-BE49-F238E27FC236}">
                  <a16:creationId xmlns:a16="http://schemas.microsoft.com/office/drawing/2014/main" id="{F242A1D0-49BF-41A4-B8B1-FF02C2F16868}"/>
                </a:ext>
              </a:extLst>
            </p:cNvPr>
            <p:cNvSpPr/>
            <p:nvPr/>
          </p:nvSpPr>
          <p:spPr>
            <a:xfrm>
              <a:off x="1122393" y="3104569"/>
              <a:ext cx="5796359" cy="1819077"/>
            </a:xfrm>
            <a:prstGeom prst="rect">
              <a:avLst/>
            </a:prstGeom>
            <a:noFill/>
            <a:ln/>
          </p:spPr>
          <p:txBody>
            <a:bodyPr wrap="square" lIns="0" tIns="0" rIns="0" bIns="0" rtlCol="0" anchor="t"/>
            <a:lstStyle/>
            <a:p>
              <a:pPr marL="285739" indent="-285739">
                <a:lnSpc>
                  <a:spcPts val="2083"/>
                </a:lnSpc>
                <a:buSzPct val="100000"/>
                <a:buChar char="•"/>
              </a:pPr>
              <a:r>
                <a:rPr lang="en-US" sz="1400" dirty="0">
                  <a:solidFill>
                    <a:srgbClr val="1E3063"/>
                  </a:solidFill>
                  <a:latin typeface="Instrument Sans Medium" pitchFamily="34" charset="0"/>
                  <a:ea typeface="Instrument Sans Medium" pitchFamily="34" charset="-122"/>
                  <a:cs typeface="Instrument Sans Medium" pitchFamily="34" charset="-120"/>
                </a:rPr>
                <a:t>Tipo: </a:t>
              </a:r>
              <a:r>
                <a:rPr lang="en-US" sz="1400" dirty="0" err="1">
                  <a:solidFill>
                    <a:srgbClr val="1E3063"/>
                  </a:solidFill>
                  <a:latin typeface="Instrument Sans Medium" pitchFamily="34" charset="0"/>
                  <a:ea typeface="Instrument Sans Medium" pitchFamily="34" charset="-122"/>
                  <a:cs typeface="Instrument Sans Medium" pitchFamily="34" charset="-120"/>
                </a:rPr>
                <a:t>interventistico</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prospettico</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monocentrico</a:t>
              </a:r>
              <a:r>
                <a:rPr lang="en-US" sz="1400" dirty="0">
                  <a:solidFill>
                    <a:srgbClr val="1E3063"/>
                  </a:solidFill>
                  <a:latin typeface="Instrument Sans Medium" pitchFamily="34" charset="0"/>
                  <a:ea typeface="Instrument Sans Medium" pitchFamily="34" charset="-122"/>
                  <a:cs typeface="Instrument Sans Medium" pitchFamily="34" charset="-120"/>
                </a:rPr>
                <a:t>;</a:t>
              </a:r>
              <a:endParaRPr lang="en-US" sz="1400" dirty="0"/>
            </a:p>
            <a:p>
              <a:pPr marL="285739" indent="-285739">
                <a:lnSpc>
                  <a:spcPts val="2083"/>
                </a:lnSpc>
                <a:buSzPct val="100000"/>
                <a:buChar char="•"/>
              </a:pPr>
              <a:r>
                <a:rPr lang="en-US" sz="1400" dirty="0" err="1">
                  <a:solidFill>
                    <a:srgbClr val="1E3063"/>
                  </a:solidFill>
                  <a:latin typeface="Instrument Sans Medium" pitchFamily="34" charset="0"/>
                  <a:ea typeface="Instrument Sans Medium" pitchFamily="34" charset="-122"/>
                  <a:cs typeface="Instrument Sans Medium" pitchFamily="34" charset="-120"/>
                </a:rPr>
                <a:t>Nessuna</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randomizzazione</a:t>
              </a:r>
              <a:r>
                <a:rPr lang="en-US" sz="1400" dirty="0">
                  <a:solidFill>
                    <a:srgbClr val="1E3063"/>
                  </a:solidFill>
                  <a:latin typeface="Instrument Sans Medium" pitchFamily="34" charset="0"/>
                  <a:ea typeface="Instrument Sans Medium" pitchFamily="34" charset="-122"/>
                  <a:cs typeface="Instrument Sans Medium" pitchFamily="34" charset="-120"/>
                </a:rPr>
                <a:t>;</a:t>
              </a:r>
              <a:endParaRPr lang="en-US" sz="1400" dirty="0"/>
            </a:p>
            <a:p>
              <a:pPr marL="285739" indent="-285739">
                <a:lnSpc>
                  <a:spcPts val="2083"/>
                </a:lnSpc>
                <a:buSzPct val="100000"/>
                <a:buChar char="•"/>
              </a:pPr>
              <a:r>
                <a:rPr lang="en-US" sz="1400" dirty="0">
                  <a:solidFill>
                    <a:srgbClr val="1E3063"/>
                  </a:solidFill>
                  <a:latin typeface="Instrument Sans Medium" pitchFamily="34" charset="0"/>
                  <a:ea typeface="Instrument Sans Medium" pitchFamily="34" charset="-122"/>
                  <a:cs typeface="Instrument Sans Medium" pitchFamily="34" charset="-120"/>
                </a:rPr>
                <a:t>Follow-up </a:t>
              </a:r>
              <a:r>
                <a:rPr lang="en-US" sz="1400" dirty="0" err="1">
                  <a:solidFill>
                    <a:srgbClr val="1E3063"/>
                  </a:solidFill>
                  <a:latin typeface="Instrument Sans Medium" pitchFamily="34" charset="0"/>
                  <a:ea typeface="Instrument Sans Medium" pitchFamily="34" charset="-122"/>
                  <a:cs typeface="Instrument Sans Medium" pitchFamily="34" charset="-120"/>
                </a:rPr>
                <a:t>previsto</a:t>
              </a:r>
              <a:r>
                <a:rPr lang="en-US" sz="1400" dirty="0">
                  <a:solidFill>
                    <a:srgbClr val="1E3063"/>
                  </a:solidFill>
                  <a:latin typeface="Instrument Sans Medium" pitchFamily="34" charset="0"/>
                  <a:ea typeface="Instrument Sans Medium" pitchFamily="34" charset="-122"/>
                  <a:cs typeface="Instrument Sans Medium" pitchFamily="34" charset="-120"/>
                </a:rPr>
                <a:t>: 6 e 12 </a:t>
              </a:r>
              <a:r>
                <a:rPr lang="en-US" sz="1400" dirty="0" err="1">
                  <a:solidFill>
                    <a:srgbClr val="1E3063"/>
                  </a:solidFill>
                  <a:latin typeface="Instrument Sans Medium" pitchFamily="34" charset="0"/>
                  <a:ea typeface="Instrument Sans Medium" pitchFamily="34" charset="-122"/>
                  <a:cs typeface="Instrument Sans Medium" pitchFamily="34" charset="-120"/>
                </a:rPr>
                <a:t>mesi</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dall'intervento</a:t>
              </a:r>
              <a:r>
                <a:rPr lang="en-US" sz="1400" dirty="0">
                  <a:solidFill>
                    <a:srgbClr val="1E3063"/>
                  </a:solidFill>
                  <a:latin typeface="Instrument Sans Medium" pitchFamily="34" charset="0"/>
                  <a:ea typeface="Instrument Sans Medium" pitchFamily="34" charset="-122"/>
                  <a:cs typeface="Instrument Sans Medium" pitchFamily="34" charset="-120"/>
                </a:rPr>
                <a:t>;</a:t>
              </a:r>
              <a:endParaRPr lang="en-US" sz="1400" dirty="0"/>
            </a:p>
            <a:p>
              <a:pPr marL="285739" indent="-285739">
                <a:lnSpc>
                  <a:spcPts val="2083"/>
                </a:lnSpc>
                <a:buSzPct val="100000"/>
                <a:buChar char="•"/>
              </a:pPr>
              <a:r>
                <a:rPr lang="en-US" sz="1400" dirty="0" err="1">
                  <a:solidFill>
                    <a:srgbClr val="1E3063"/>
                  </a:solidFill>
                  <a:latin typeface="Instrument Sans Medium" pitchFamily="34" charset="0"/>
                  <a:ea typeface="Instrument Sans Medium" pitchFamily="34" charset="-122"/>
                  <a:cs typeface="Instrument Sans Medium" pitchFamily="34" charset="-120"/>
                </a:rPr>
                <a:t>Analisi</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clinica</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laboratoristica</a:t>
              </a:r>
              <a:r>
                <a:rPr lang="en-US" sz="1400" dirty="0">
                  <a:solidFill>
                    <a:srgbClr val="1E3063"/>
                  </a:solidFill>
                  <a:latin typeface="Instrument Sans Medium" pitchFamily="34" charset="0"/>
                  <a:ea typeface="Instrument Sans Medium" pitchFamily="34" charset="-122"/>
                  <a:cs typeface="Instrument Sans Medium" pitchFamily="34" charset="-120"/>
                </a:rPr>
                <a:t> e di imaging;</a:t>
              </a:r>
              <a:endParaRPr lang="en-US" sz="1400" dirty="0"/>
            </a:p>
            <a:p>
              <a:pPr marL="285739" indent="-285739">
                <a:lnSpc>
                  <a:spcPts val="2083"/>
                </a:lnSpc>
                <a:buSzPct val="100000"/>
                <a:buChar char="•"/>
              </a:pPr>
              <a:r>
                <a:rPr lang="en-US" sz="1400" dirty="0" err="1">
                  <a:solidFill>
                    <a:srgbClr val="1E3063"/>
                  </a:solidFill>
                  <a:latin typeface="Instrument Sans Medium" pitchFamily="34" charset="0"/>
                  <a:ea typeface="Instrument Sans Medium" pitchFamily="34" charset="-122"/>
                  <a:cs typeface="Instrument Sans Medium" pitchFamily="34" charset="-120"/>
                </a:rPr>
                <a:t>Prelievo</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intraoperatorio</a:t>
              </a:r>
              <a:r>
                <a:rPr lang="en-US" sz="1400" dirty="0">
                  <a:solidFill>
                    <a:srgbClr val="1E3063"/>
                  </a:solidFill>
                  <a:latin typeface="Instrument Sans Medium" pitchFamily="34" charset="0"/>
                  <a:ea typeface="Instrument Sans Medium" pitchFamily="34" charset="-122"/>
                  <a:cs typeface="Instrument Sans Medium" pitchFamily="34" charset="-120"/>
                </a:rPr>
                <a:t> di </a:t>
              </a:r>
              <a:r>
                <a:rPr lang="en-US" sz="1400" dirty="0" err="1">
                  <a:solidFill>
                    <a:srgbClr val="1E3063"/>
                  </a:solidFill>
                  <a:latin typeface="Instrument Sans Medium" pitchFamily="34" charset="0"/>
                  <a:ea typeface="Instrument Sans Medium" pitchFamily="34" charset="-122"/>
                  <a:cs typeface="Instrument Sans Medium" pitchFamily="34" charset="-120"/>
                </a:rPr>
                <a:t>tessuto</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adiposo</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omentale</a:t>
              </a:r>
              <a:r>
                <a:rPr lang="en-US" sz="1400" dirty="0">
                  <a:solidFill>
                    <a:srgbClr val="1E3063"/>
                  </a:solidFill>
                  <a:latin typeface="Instrument Sans Medium" pitchFamily="34" charset="0"/>
                  <a:ea typeface="Instrument Sans Medium" pitchFamily="34" charset="-122"/>
                  <a:cs typeface="Instrument Sans Medium" pitchFamily="34" charset="-120"/>
                </a:rPr>
                <a:t> per </a:t>
              </a:r>
              <a:r>
                <a:rPr lang="en-US" sz="1400" dirty="0" err="1">
                  <a:solidFill>
                    <a:srgbClr val="1E3063"/>
                  </a:solidFill>
                  <a:latin typeface="Instrument Sans Medium" pitchFamily="34" charset="0"/>
                  <a:ea typeface="Instrument Sans Medium" pitchFamily="34" charset="-122"/>
                  <a:cs typeface="Instrument Sans Medium" pitchFamily="34" charset="-120"/>
                </a:rPr>
                <a:t>analisi</a:t>
              </a:r>
              <a:r>
                <a:rPr lang="en-US" sz="1400" dirty="0">
                  <a:solidFill>
                    <a:srgbClr val="1E3063"/>
                  </a:solidFill>
                  <a:latin typeface="Instrument Sans Medium" pitchFamily="34" charset="0"/>
                  <a:ea typeface="Instrument Sans Medium" pitchFamily="34" charset="-122"/>
                  <a:cs typeface="Instrument Sans Medium" pitchFamily="34" charset="-120"/>
                </a:rPr>
                <a:t> </a:t>
              </a:r>
              <a:r>
                <a:rPr lang="en-US" sz="1400" dirty="0" err="1">
                  <a:solidFill>
                    <a:srgbClr val="1E3063"/>
                  </a:solidFill>
                  <a:latin typeface="Instrument Sans Medium" pitchFamily="34" charset="0"/>
                  <a:ea typeface="Instrument Sans Medium" pitchFamily="34" charset="-122"/>
                  <a:cs typeface="Instrument Sans Medium" pitchFamily="34" charset="-120"/>
                </a:rPr>
                <a:t>istologica</a:t>
              </a:r>
              <a:r>
                <a:rPr lang="en-US" sz="1400" dirty="0">
                  <a:solidFill>
                    <a:srgbClr val="1E3063"/>
                  </a:solidFill>
                  <a:latin typeface="Instrument Sans Medium" pitchFamily="34" charset="0"/>
                  <a:ea typeface="Instrument Sans Medium" pitchFamily="34" charset="-122"/>
                  <a:cs typeface="Instrument Sans Medium" pitchFamily="34" charset="-120"/>
                </a:rPr>
                <a:t> e </a:t>
              </a:r>
              <a:r>
                <a:rPr lang="en-US" sz="1400" dirty="0" err="1">
                  <a:solidFill>
                    <a:srgbClr val="1E3063"/>
                  </a:solidFill>
                  <a:latin typeface="Instrument Sans Medium" pitchFamily="34" charset="0"/>
                  <a:ea typeface="Instrument Sans Medium" pitchFamily="34" charset="-122"/>
                  <a:cs typeface="Instrument Sans Medium" pitchFamily="34" charset="-120"/>
                </a:rPr>
                <a:t>secretoria</a:t>
              </a:r>
              <a:r>
                <a:rPr lang="en-US" sz="1400" dirty="0">
                  <a:solidFill>
                    <a:srgbClr val="1E3063"/>
                  </a:solidFill>
                  <a:latin typeface="Instrument Sans Medium" pitchFamily="34" charset="0"/>
                  <a:ea typeface="Instrument Sans Medium" pitchFamily="34" charset="-122"/>
                  <a:cs typeface="Instrument Sans Medium" pitchFamily="34" charset="-120"/>
                </a:rPr>
                <a:t>.</a:t>
              </a:r>
              <a:endParaRPr lang="en-US" sz="1400" dirty="0"/>
            </a:p>
          </p:txBody>
        </p:sp>
      </p:grpSp>
      <p:grpSp>
        <p:nvGrpSpPr>
          <p:cNvPr id="49" name="Gruppo 48">
            <a:extLst>
              <a:ext uri="{FF2B5EF4-FFF2-40B4-BE49-F238E27FC236}">
                <a16:creationId xmlns:a16="http://schemas.microsoft.com/office/drawing/2014/main" id="{7A68B420-104C-4046-85C7-51254B6BC78B}"/>
              </a:ext>
            </a:extLst>
          </p:cNvPr>
          <p:cNvGrpSpPr/>
          <p:nvPr/>
        </p:nvGrpSpPr>
        <p:grpSpPr>
          <a:xfrm>
            <a:off x="5152791" y="3232092"/>
            <a:ext cx="6698456" cy="2938267"/>
            <a:chOff x="6782633" y="1777603"/>
            <a:chExt cx="6698456" cy="2938267"/>
          </a:xfrm>
        </p:grpSpPr>
        <p:pic>
          <p:nvPicPr>
            <p:cNvPr id="50" name="Image 0" descr="preencoded.png">
              <a:extLst>
                <a:ext uri="{FF2B5EF4-FFF2-40B4-BE49-F238E27FC236}">
                  <a16:creationId xmlns:a16="http://schemas.microsoft.com/office/drawing/2014/main" id="{BFD7B692-F24F-485B-998F-9E1EF0E39A7D}"/>
                </a:ext>
              </a:extLst>
            </p:cNvPr>
            <p:cNvPicPr>
              <a:picLocks noChangeAspect="1"/>
            </p:cNvPicPr>
            <p:nvPr/>
          </p:nvPicPr>
          <p:blipFill>
            <a:blip r:embed="rId4"/>
            <a:stretch>
              <a:fillRect/>
            </a:stretch>
          </p:blipFill>
          <p:spPr>
            <a:xfrm>
              <a:off x="6782633" y="1777603"/>
              <a:ext cx="6698456" cy="2938267"/>
            </a:xfrm>
            <a:prstGeom prst="rect">
              <a:avLst/>
            </a:prstGeom>
          </p:spPr>
        </p:pic>
        <p:sp>
          <p:nvSpPr>
            <p:cNvPr id="51" name="Text 2">
              <a:extLst>
                <a:ext uri="{FF2B5EF4-FFF2-40B4-BE49-F238E27FC236}">
                  <a16:creationId xmlns:a16="http://schemas.microsoft.com/office/drawing/2014/main" id="{6CCBD2F2-E191-42D7-BB23-C83B327E2DA5}"/>
                </a:ext>
              </a:extLst>
            </p:cNvPr>
            <p:cNvSpPr/>
            <p:nvPr/>
          </p:nvSpPr>
          <p:spPr>
            <a:xfrm>
              <a:off x="8436550" y="3575148"/>
              <a:ext cx="1491043" cy="209448"/>
            </a:xfrm>
            <a:prstGeom prst="rect">
              <a:avLst/>
            </a:prstGeom>
            <a:noFill/>
            <a:ln/>
          </p:spPr>
          <p:txBody>
            <a:bodyPr wrap="none" lIns="0" tIns="0" rIns="0" bIns="0" rtlCol="0" anchor="t"/>
            <a:lstStyle/>
            <a:p>
              <a:pPr marL="0" indent="0" algn="ctr">
                <a:lnSpc>
                  <a:spcPts val="2600"/>
                </a:lnSpc>
                <a:buNone/>
              </a:pPr>
              <a:r>
                <a:rPr lang="en-US" sz="1100" dirty="0">
                  <a:solidFill>
                    <a:srgbClr val="091C53"/>
                  </a:solidFill>
                  <a:latin typeface="Instrument Sans Semi Bold" pitchFamily="34" charset="0"/>
                  <a:ea typeface="Instrument Sans Semi Bold" pitchFamily="34" charset="-122"/>
                  <a:cs typeface="Instrument Sans Semi Bold" pitchFamily="34" charset="-120"/>
                </a:rPr>
                <a:t>Intervento</a:t>
              </a:r>
              <a:endParaRPr lang="en-US" sz="1100" dirty="0"/>
            </a:p>
          </p:txBody>
        </p:sp>
        <p:sp>
          <p:nvSpPr>
            <p:cNvPr id="52" name="Text 3">
              <a:extLst>
                <a:ext uri="{FF2B5EF4-FFF2-40B4-BE49-F238E27FC236}">
                  <a16:creationId xmlns:a16="http://schemas.microsoft.com/office/drawing/2014/main" id="{2B63D773-37D1-4418-A18B-32C462516EB6}"/>
                </a:ext>
              </a:extLst>
            </p:cNvPr>
            <p:cNvSpPr/>
            <p:nvPr/>
          </p:nvSpPr>
          <p:spPr>
            <a:xfrm>
              <a:off x="8436550" y="4003780"/>
              <a:ext cx="1491043" cy="149755"/>
            </a:xfrm>
            <a:prstGeom prst="rect">
              <a:avLst/>
            </a:prstGeom>
            <a:noFill/>
            <a:ln/>
          </p:spPr>
          <p:txBody>
            <a:bodyPr wrap="none" lIns="0" tIns="0" rIns="0" bIns="0" rtlCol="0" anchor="t"/>
            <a:lstStyle/>
            <a:p>
              <a:pPr marL="0" indent="0" algn="ctr">
                <a:lnSpc>
                  <a:spcPts val="1850"/>
                </a:lnSpc>
                <a:buNone/>
              </a:pPr>
              <a:r>
                <a:rPr lang="en-US" sz="1000" dirty="0">
                  <a:solidFill>
                    <a:srgbClr val="1E3063"/>
                  </a:solidFill>
                  <a:latin typeface="Instrument Sans Medium" pitchFamily="34" charset="0"/>
                  <a:ea typeface="Instrument Sans Medium" pitchFamily="34" charset="-122"/>
                  <a:cs typeface="Instrument Sans Medium" pitchFamily="34" charset="-120"/>
                </a:rPr>
                <a:t>SG o OAGB</a:t>
              </a:r>
              <a:endParaRPr lang="en-US" sz="1000" dirty="0"/>
            </a:p>
          </p:txBody>
        </p:sp>
        <p:sp>
          <p:nvSpPr>
            <p:cNvPr id="53" name="Text 4">
              <a:extLst>
                <a:ext uri="{FF2B5EF4-FFF2-40B4-BE49-F238E27FC236}">
                  <a16:creationId xmlns:a16="http://schemas.microsoft.com/office/drawing/2014/main" id="{865697CC-BC2F-442A-9F3A-114F06ED41E0}"/>
                </a:ext>
              </a:extLst>
            </p:cNvPr>
            <p:cNvSpPr/>
            <p:nvPr/>
          </p:nvSpPr>
          <p:spPr>
            <a:xfrm>
              <a:off x="11839859" y="3500269"/>
              <a:ext cx="1404801" cy="209448"/>
            </a:xfrm>
            <a:prstGeom prst="rect">
              <a:avLst/>
            </a:prstGeom>
            <a:noFill/>
            <a:ln/>
          </p:spPr>
          <p:txBody>
            <a:bodyPr wrap="none" lIns="0" tIns="0" rIns="0" bIns="0" rtlCol="0" anchor="t"/>
            <a:lstStyle/>
            <a:p>
              <a:pPr marL="0" indent="0" algn="ctr">
                <a:lnSpc>
                  <a:spcPts val="2600"/>
                </a:lnSpc>
                <a:buNone/>
              </a:pPr>
              <a:r>
                <a:rPr lang="en-US" sz="1100" dirty="0">
                  <a:solidFill>
                    <a:srgbClr val="091C53"/>
                  </a:solidFill>
                  <a:latin typeface="Instrument Sans Semi Bold" pitchFamily="34" charset="0"/>
                  <a:ea typeface="Instrument Sans Semi Bold" pitchFamily="34" charset="-122"/>
                  <a:cs typeface="Instrument Sans Semi Bold" pitchFamily="34" charset="-120"/>
                </a:rPr>
                <a:t>T2- 12 </a:t>
              </a:r>
              <a:r>
                <a:rPr lang="en-US" sz="1100" dirty="0" err="1">
                  <a:solidFill>
                    <a:srgbClr val="091C53"/>
                  </a:solidFill>
                  <a:latin typeface="Instrument Sans Semi Bold" pitchFamily="34" charset="0"/>
                  <a:ea typeface="Instrument Sans Semi Bold" pitchFamily="34" charset="-122"/>
                  <a:cs typeface="Instrument Sans Semi Bold" pitchFamily="34" charset="-120"/>
                </a:rPr>
                <a:t>mesi</a:t>
              </a:r>
              <a:r>
                <a:rPr lang="en-US" sz="1100" dirty="0">
                  <a:solidFill>
                    <a:srgbClr val="091C53"/>
                  </a:solidFill>
                  <a:latin typeface="Instrument Sans Semi Bold" pitchFamily="34" charset="0"/>
                  <a:ea typeface="Instrument Sans Semi Bold" pitchFamily="34" charset="-122"/>
                  <a:cs typeface="Instrument Sans Semi Bold" pitchFamily="34" charset="-120"/>
                </a:rPr>
                <a:t> (FU in Corso)</a:t>
              </a:r>
              <a:endParaRPr lang="en-US" sz="1100" dirty="0"/>
            </a:p>
          </p:txBody>
        </p:sp>
        <p:sp>
          <p:nvSpPr>
            <p:cNvPr id="54" name="Text 5">
              <a:extLst>
                <a:ext uri="{FF2B5EF4-FFF2-40B4-BE49-F238E27FC236}">
                  <a16:creationId xmlns:a16="http://schemas.microsoft.com/office/drawing/2014/main" id="{E58E7910-6989-4167-B361-EF91308C6894}"/>
                </a:ext>
              </a:extLst>
            </p:cNvPr>
            <p:cNvSpPr/>
            <p:nvPr/>
          </p:nvSpPr>
          <p:spPr>
            <a:xfrm>
              <a:off x="11839859" y="3928902"/>
              <a:ext cx="1404801" cy="449265"/>
            </a:xfrm>
            <a:prstGeom prst="rect">
              <a:avLst/>
            </a:prstGeom>
            <a:noFill/>
            <a:ln/>
          </p:spPr>
          <p:txBody>
            <a:bodyPr wrap="square" lIns="0" tIns="0" rIns="0" bIns="0" rtlCol="0" anchor="t"/>
            <a:lstStyle/>
            <a:p>
              <a:pPr marL="0" indent="0" algn="ctr">
                <a:lnSpc>
                  <a:spcPts val="1850"/>
                </a:lnSpc>
                <a:buNone/>
              </a:pPr>
              <a:r>
                <a:rPr lang="en-US" sz="1000" dirty="0">
                  <a:solidFill>
                    <a:srgbClr val="1E3063"/>
                  </a:solidFill>
                  <a:latin typeface="Instrument Sans Medium" pitchFamily="34" charset="0"/>
                  <a:ea typeface="Instrument Sans Medium" pitchFamily="34" charset="-122"/>
                  <a:cs typeface="Instrument Sans Medium" pitchFamily="34" charset="-120"/>
                </a:rPr>
                <a:t>Ripetizione valutazioni e follow-up</a:t>
              </a:r>
              <a:endParaRPr lang="en-US" sz="1000" dirty="0"/>
            </a:p>
          </p:txBody>
        </p:sp>
        <p:sp>
          <p:nvSpPr>
            <p:cNvPr id="55" name="Text 6">
              <a:extLst>
                <a:ext uri="{FF2B5EF4-FFF2-40B4-BE49-F238E27FC236}">
                  <a16:creationId xmlns:a16="http://schemas.microsoft.com/office/drawing/2014/main" id="{C2866EFB-905B-4D8B-849C-FB88A09D7243}"/>
                </a:ext>
              </a:extLst>
            </p:cNvPr>
            <p:cNvSpPr/>
            <p:nvPr/>
          </p:nvSpPr>
          <p:spPr>
            <a:xfrm>
              <a:off x="7098384" y="2021615"/>
              <a:ext cx="1338166" cy="209448"/>
            </a:xfrm>
            <a:prstGeom prst="rect">
              <a:avLst/>
            </a:prstGeom>
            <a:noFill/>
            <a:ln/>
          </p:spPr>
          <p:txBody>
            <a:bodyPr wrap="none" lIns="0" tIns="0" rIns="0" bIns="0" rtlCol="0" anchor="t"/>
            <a:lstStyle/>
            <a:p>
              <a:pPr marL="0" indent="0" algn="ctr">
                <a:lnSpc>
                  <a:spcPts val="2600"/>
                </a:lnSpc>
                <a:buNone/>
              </a:pPr>
              <a:r>
                <a:rPr lang="en-US" sz="1100" dirty="0">
                  <a:solidFill>
                    <a:srgbClr val="091C53"/>
                  </a:solidFill>
                  <a:latin typeface="Instrument Sans Semi Bold" pitchFamily="34" charset="0"/>
                  <a:ea typeface="Instrument Sans Semi Bold" pitchFamily="34" charset="-122"/>
                  <a:cs typeface="Instrument Sans Semi Bold" pitchFamily="34" charset="-120"/>
                </a:rPr>
                <a:t>T0 - Basale</a:t>
              </a:r>
              <a:endParaRPr lang="en-US" sz="1100" dirty="0"/>
            </a:p>
          </p:txBody>
        </p:sp>
        <p:sp>
          <p:nvSpPr>
            <p:cNvPr id="56" name="Text 7">
              <a:extLst>
                <a:ext uri="{FF2B5EF4-FFF2-40B4-BE49-F238E27FC236}">
                  <a16:creationId xmlns:a16="http://schemas.microsoft.com/office/drawing/2014/main" id="{C9BF96FB-65E2-48B1-A31F-C9C8BACFB04A}"/>
                </a:ext>
              </a:extLst>
            </p:cNvPr>
            <p:cNvSpPr/>
            <p:nvPr/>
          </p:nvSpPr>
          <p:spPr>
            <a:xfrm>
              <a:off x="7098384" y="2450247"/>
              <a:ext cx="1338166" cy="449265"/>
            </a:xfrm>
            <a:prstGeom prst="rect">
              <a:avLst/>
            </a:prstGeom>
            <a:noFill/>
            <a:ln/>
          </p:spPr>
          <p:txBody>
            <a:bodyPr wrap="square" lIns="0" tIns="0" rIns="0" bIns="0" rtlCol="0" anchor="t"/>
            <a:lstStyle/>
            <a:p>
              <a:pPr marL="0" indent="0" algn="ctr">
                <a:lnSpc>
                  <a:spcPts val="1850"/>
                </a:lnSpc>
                <a:buNone/>
              </a:pPr>
              <a:r>
                <a:rPr lang="en-US" sz="1000" dirty="0">
                  <a:solidFill>
                    <a:srgbClr val="1E3063"/>
                  </a:solidFill>
                  <a:latin typeface="Instrument Sans Medium" pitchFamily="34" charset="0"/>
                  <a:ea typeface="Instrument Sans Medium" pitchFamily="34" charset="-122"/>
                  <a:cs typeface="Instrument Sans Medium" pitchFamily="34" charset="-120"/>
                </a:rPr>
                <a:t>Valutazione preoperatoria e campioni</a:t>
              </a:r>
              <a:endParaRPr lang="en-US" sz="1000" dirty="0"/>
            </a:p>
          </p:txBody>
        </p:sp>
        <p:sp>
          <p:nvSpPr>
            <p:cNvPr id="57" name="Text 8">
              <a:extLst>
                <a:ext uri="{FF2B5EF4-FFF2-40B4-BE49-F238E27FC236}">
                  <a16:creationId xmlns:a16="http://schemas.microsoft.com/office/drawing/2014/main" id="{9E339750-F538-4B2C-B4C0-50AEF9F35CEC}"/>
                </a:ext>
              </a:extLst>
            </p:cNvPr>
            <p:cNvSpPr/>
            <p:nvPr/>
          </p:nvSpPr>
          <p:spPr>
            <a:xfrm>
              <a:off x="10213298" y="2048039"/>
              <a:ext cx="1491043" cy="209448"/>
            </a:xfrm>
            <a:prstGeom prst="rect">
              <a:avLst/>
            </a:prstGeom>
            <a:noFill/>
            <a:ln/>
          </p:spPr>
          <p:txBody>
            <a:bodyPr wrap="none" lIns="0" tIns="0" rIns="0" bIns="0" rtlCol="0" anchor="t"/>
            <a:lstStyle/>
            <a:p>
              <a:pPr marL="0" indent="0" algn="ctr">
                <a:lnSpc>
                  <a:spcPts val="2600"/>
                </a:lnSpc>
                <a:buNone/>
              </a:pPr>
              <a:r>
                <a:rPr lang="en-US" sz="1100" dirty="0">
                  <a:solidFill>
                    <a:srgbClr val="091C53"/>
                  </a:solidFill>
                  <a:latin typeface="Instrument Sans Semi Bold" pitchFamily="34" charset="0"/>
                  <a:ea typeface="Instrument Sans Semi Bold" pitchFamily="34" charset="-122"/>
                  <a:cs typeface="Instrument Sans Semi Bold" pitchFamily="34" charset="-120"/>
                </a:rPr>
                <a:t>T1 - 6 </a:t>
              </a:r>
              <a:r>
                <a:rPr lang="en-US" sz="1100" dirty="0" err="1">
                  <a:solidFill>
                    <a:srgbClr val="091C53"/>
                  </a:solidFill>
                  <a:latin typeface="Instrument Sans Semi Bold" pitchFamily="34" charset="0"/>
                  <a:ea typeface="Instrument Sans Semi Bold" pitchFamily="34" charset="-122"/>
                  <a:cs typeface="Instrument Sans Semi Bold" pitchFamily="34" charset="-120"/>
                </a:rPr>
                <a:t>mesi</a:t>
              </a:r>
              <a:r>
                <a:rPr lang="en-US" sz="1100" dirty="0">
                  <a:solidFill>
                    <a:srgbClr val="091C53"/>
                  </a:solidFill>
                  <a:latin typeface="Instrument Sans Semi Bold" pitchFamily="34" charset="0"/>
                  <a:ea typeface="Instrument Sans Semi Bold" pitchFamily="34" charset="-122"/>
                  <a:cs typeface="Instrument Sans Semi Bold" pitchFamily="34" charset="-120"/>
                </a:rPr>
                <a:t> </a:t>
              </a:r>
            </a:p>
            <a:p>
              <a:pPr marL="0" indent="0" algn="ctr">
                <a:lnSpc>
                  <a:spcPts val="2600"/>
                </a:lnSpc>
                <a:buNone/>
              </a:pPr>
              <a:endParaRPr lang="en-US" sz="1100" dirty="0"/>
            </a:p>
          </p:txBody>
        </p:sp>
        <p:sp>
          <p:nvSpPr>
            <p:cNvPr id="58" name="Text 9">
              <a:extLst>
                <a:ext uri="{FF2B5EF4-FFF2-40B4-BE49-F238E27FC236}">
                  <a16:creationId xmlns:a16="http://schemas.microsoft.com/office/drawing/2014/main" id="{2BE9BB2E-BF21-4C32-9805-98A3B3BB4109}"/>
                </a:ext>
              </a:extLst>
            </p:cNvPr>
            <p:cNvSpPr/>
            <p:nvPr/>
          </p:nvSpPr>
          <p:spPr>
            <a:xfrm>
              <a:off x="10213298" y="2699093"/>
              <a:ext cx="1491043" cy="299510"/>
            </a:xfrm>
            <a:prstGeom prst="rect">
              <a:avLst/>
            </a:prstGeom>
            <a:noFill/>
            <a:ln/>
          </p:spPr>
          <p:txBody>
            <a:bodyPr wrap="square" lIns="0" tIns="0" rIns="0" bIns="0" rtlCol="0" anchor="t"/>
            <a:lstStyle/>
            <a:p>
              <a:pPr marL="0" indent="0" algn="ctr">
                <a:lnSpc>
                  <a:spcPts val="1850"/>
                </a:lnSpc>
                <a:buNone/>
              </a:pPr>
              <a:r>
                <a:rPr lang="en-US" sz="1000" dirty="0">
                  <a:solidFill>
                    <a:srgbClr val="1E3063"/>
                  </a:solidFill>
                  <a:latin typeface="Instrument Sans Medium" pitchFamily="34" charset="0"/>
                  <a:ea typeface="Instrument Sans Medium" pitchFamily="34" charset="-122"/>
                  <a:cs typeface="Instrument Sans Medium" pitchFamily="34" charset="-120"/>
                </a:rPr>
                <a:t>Antropometria, esami e score CV</a:t>
              </a:r>
              <a:endParaRPr lang="en-US" sz="1000" dirty="0"/>
            </a:p>
          </p:txBody>
        </p:sp>
      </p:grpSp>
      <p:pic>
        <p:nvPicPr>
          <p:cNvPr id="37" name="Immagine 36">
            <a:extLst>
              <a:ext uri="{FF2B5EF4-FFF2-40B4-BE49-F238E27FC236}">
                <a16:creationId xmlns:a16="http://schemas.microsoft.com/office/drawing/2014/main" id="{A26A240A-65B9-47C4-8843-85335DA0AD8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224863" y="60421"/>
            <a:ext cx="2803525" cy="3060700"/>
          </a:xfrm>
          <a:prstGeom prst="rect">
            <a:avLst/>
          </a:prstGeom>
          <a:noFill/>
          <a:ln>
            <a:noFill/>
          </a:ln>
          <a:effectLst>
            <a:softEdge rad="406400"/>
          </a:effectLst>
        </p:spPr>
      </p:pic>
      <p:pic>
        <p:nvPicPr>
          <p:cNvPr id="43" name="Immagine 42">
            <a:extLst>
              <a:ext uri="{FF2B5EF4-FFF2-40B4-BE49-F238E27FC236}">
                <a16:creationId xmlns:a16="http://schemas.microsoft.com/office/drawing/2014/main" id="{30B492A6-72CA-467F-A751-D9CB12C4A835}"/>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068994" y="3206417"/>
            <a:ext cx="2903456" cy="3060700"/>
          </a:xfrm>
          <a:prstGeom prst="rect">
            <a:avLst/>
          </a:prstGeom>
          <a:noFill/>
          <a:ln>
            <a:noFill/>
          </a:ln>
          <a:effectLst>
            <a:softEdge rad="381000"/>
          </a:effectLst>
        </p:spPr>
      </p:pic>
      <p:sp>
        <p:nvSpPr>
          <p:cNvPr id="59" name="Text 1">
            <a:extLst>
              <a:ext uri="{FF2B5EF4-FFF2-40B4-BE49-F238E27FC236}">
                <a16:creationId xmlns:a16="http://schemas.microsoft.com/office/drawing/2014/main" id="{B52A54E9-387C-45F3-80D9-535ED3D94B19}"/>
              </a:ext>
            </a:extLst>
          </p:cNvPr>
          <p:cNvSpPr/>
          <p:nvPr/>
        </p:nvSpPr>
        <p:spPr>
          <a:xfrm>
            <a:off x="1467717" y="3194093"/>
            <a:ext cx="2717781" cy="576626"/>
          </a:xfrm>
          <a:prstGeom prst="rect">
            <a:avLst/>
          </a:prstGeom>
          <a:noFill/>
          <a:ln/>
        </p:spPr>
        <p:txBody>
          <a:bodyPr wrap="none" lIns="0" tIns="0" rIns="0" bIns="0" rtlCol="0" anchor="t"/>
          <a:lstStyle/>
          <a:p>
            <a:pPr>
              <a:lnSpc>
                <a:spcPts val="1667"/>
              </a:lnSpc>
            </a:pPr>
            <a:r>
              <a:rPr lang="en-US" sz="1200" dirty="0">
                <a:solidFill>
                  <a:schemeClr val="accent1">
                    <a:lumMod val="50000"/>
                  </a:schemeClr>
                </a:solidFill>
                <a:latin typeface="Arial" panose="020B0604020202020204" pitchFamily="34" charset="0"/>
                <a:cs typeface="Arial" panose="020B0604020202020204" pitchFamily="34" charset="0"/>
              </a:rPr>
              <a:t>Sleeve Gastrectomy</a:t>
            </a:r>
            <a:endParaRPr lang="en-US" sz="1400" dirty="0">
              <a:solidFill>
                <a:schemeClr val="accent1">
                  <a:lumMod val="50000"/>
                </a:schemeClr>
              </a:solidFill>
              <a:latin typeface="Arial" panose="020B0604020202020204" pitchFamily="34" charset="0"/>
              <a:cs typeface="Arial" panose="020B0604020202020204" pitchFamily="34" charset="0"/>
            </a:endParaRPr>
          </a:p>
        </p:txBody>
      </p:sp>
      <p:sp>
        <p:nvSpPr>
          <p:cNvPr id="60" name="Text 1">
            <a:extLst>
              <a:ext uri="{FF2B5EF4-FFF2-40B4-BE49-F238E27FC236}">
                <a16:creationId xmlns:a16="http://schemas.microsoft.com/office/drawing/2014/main" id="{976081A1-B501-458C-B567-824119CF89B0}"/>
              </a:ext>
            </a:extLst>
          </p:cNvPr>
          <p:cNvSpPr/>
          <p:nvPr/>
        </p:nvSpPr>
        <p:spPr>
          <a:xfrm>
            <a:off x="1403346" y="6289361"/>
            <a:ext cx="2717781" cy="576626"/>
          </a:xfrm>
          <a:prstGeom prst="rect">
            <a:avLst/>
          </a:prstGeom>
          <a:noFill/>
          <a:ln/>
        </p:spPr>
        <p:txBody>
          <a:bodyPr wrap="none" lIns="0" tIns="0" rIns="0" bIns="0" rtlCol="0" anchor="t"/>
          <a:lstStyle/>
          <a:p>
            <a:pPr>
              <a:lnSpc>
                <a:spcPts val="1667"/>
              </a:lnSpc>
            </a:pPr>
            <a:r>
              <a:rPr lang="en-US" sz="1200" dirty="0">
                <a:solidFill>
                  <a:schemeClr val="accent1">
                    <a:lumMod val="50000"/>
                  </a:schemeClr>
                </a:solidFill>
                <a:latin typeface="Arial" panose="020B0604020202020204" pitchFamily="34" charset="0"/>
                <a:cs typeface="Arial" panose="020B0604020202020204" pitchFamily="34" charset="0"/>
              </a:rPr>
              <a:t>One Anastomosis Gastric</a:t>
            </a:r>
          </a:p>
          <a:p>
            <a:pPr>
              <a:lnSpc>
                <a:spcPts val="1667"/>
              </a:lnSpc>
            </a:pPr>
            <a:r>
              <a:rPr lang="en-US" sz="1200" dirty="0">
                <a:solidFill>
                  <a:schemeClr val="accent1">
                    <a:lumMod val="50000"/>
                  </a:schemeClr>
                </a:solidFill>
                <a:latin typeface="Arial" panose="020B0604020202020204" pitchFamily="34" charset="0"/>
                <a:cs typeface="Arial" panose="020B0604020202020204" pitchFamily="34" charset="0"/>
              </a:rPr>
              <a:t>Bypass (OAGB)</a:t>
            </a:r>
            <a:endParaRPr lang="en-US" sz="1400" dirty="0">
              <a:solidFill>
                <a:schemeClr val="accent1">
                  <a:lumMod val="50000"/>
                </a:schemeClr>
              </a:solidFill>
              <a:latin typeface="Arial" panose="020B0604020202020204" pitchFamily="34" charset="0"/>
              <a:cs typeface="Arial" panose="020B0604020202020204" pitchFamily="34" charset="0"/>
            </a:endParaRPr>
          </a:p>
        </p:txBody>
      </p:sp>
      <p:pic>
        <p:nvPicPr>
          <p:cNvPr id="64" name="Immagine 63">
            <a:extLst>
              <a:ext uri="{FF2B5EF4-FFF2-40B4-BE49-F238E27FC236}">
                <a16:creationId xmlns:a16="http://schemas.microsoft.com/office/drawing/2014/main" id="{5E908050-E66D-42A5-A46B-0AF2C9247483}"/>
              </a:ext>
            </a:extLst>
          </p:cNvPr>
          <p:cNvPicPr>
            <a:picLocks noChangeAspect="1"/>
          </p:cNvPicPr>
          <p:nvPr/>
        </p:nvPicPr>
        <p:blipFill>
          <a:blip r:embed="rId7"/>
          <a:stretch>
            <a:fillRect/>
          </a:stretch>
        </p:blipFill>
        <p:spPr>
          <a:xfrm>
            <a:off x="10703613" y="6194821"/>
            <a:ext cx="1475455" cy="664517"/>
          </a:xfrm>
          <a:prstGeom prst="rect">
            <a:avLst/>
          </a:prstGeom>
        </p:spPr>
      </p:pic>
      <p:pic>
        <p:nvPicPr>
          <p:cNvPr id="65" name="Immagine 64">
            <a:extLst>
              <a:ext uri="{FF2B5EF4-FFF2-40B4-BE49-F238E27FC236}">
                <a16:creationId xmlns:a16="http://schemas.microsoft.com/office/drawing/2014/main" id="{660DB40A-C176-40CC-86C6-2C5306618E8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spTree>
    <p:extLst>
      <p:ext uri="{BB962C8B-B14F-4D97-AF65-F5344CB8AC3E}">
        <p14:creationId xmlns:p14="http://schemas.microsoft.com/office/powerpoint/2010/main" val="3764738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4"/>
                                        </p:tgtEl>
                                      </p:cBhvr>
                                    </p:animEffect>
                                    <p:set>
                                      <p:cBhvr>
                                        <p:cTn id="7" dur="1" fill="hold">
                                          <p:stCondLst>
                                            <p:cond delay="499"/>
                                          </p:stCondLst>
                                        </p:cTn>
                                        <p:tgtEl>
                                          <p:spTgt spid="4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5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45"/>
                                        </p:tgtEl>
                                      </p:cBhvr>
                                    </p:animEffect>
                                    <p:set>
                                      <p:cBhvr>
                                        <p:cTn id="23" dur="1" fill="hold">
                                          <p:stCondLst>
                                            <p:cond delay="499"/>
                                          </p:stCondLst>
                                        </p:cTn>
                                        <p:tgtEl>
                                          <p:spTgt spid="4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childTnLst>
                                </p:cTn>
                              </p:par>
                              <p:par>
                                <p:cTn id="29" presetID="10"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childTnLst>
                                </p:cTn>
                              </p:par>
                              <p:par>
                                <p:cTn id="35" presetID="10"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59" grpId="0" animBg="1"/>
      <p:bldP spid="6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2775725" y="215090"/>
            <a:ext cx="5668368" cy="516732"/>
          </a:xfrm>
          <a:prstGeom prst="rect">
            <a:avLst/>
          </a:prstGeom>
          <a:noFill/>
          <a:ln/>
        </p:spPr>
        <p:txBody>
          <a:bodyPr wrap="none" lIns="0" tIns="0" rIns="0" bIns="0" rtlCol="0" anchor="t"/>
          <a:lstStyle/>
          <a:p>
            <a:pPr>
              <a:lnSpc>
                <a:spcPts val="4042"/>
              </a:lnSpc>
            </a:pPr>
            <a:r>
              <a:rPr lang="en-US" sz="3250" dirty="0" err="1">
                <a:solidFill>
                  <a:srgbClr val="091C53"/>
                </a:solidFill>
                <a:latin typeface="Instrument Sans Semi Bold" pitchFamily="34" charset="0"/>
                <a:ea typeface="Instrument Sans Semi Bold" pitchFamily="34" charset="-122"/>
                <a:cs typeface="Instrument Sans Semi Bold" pitchFamily="34" charset="-120"/>
              </a:rPr>
              <a:t>Disegno</a:t>
            </a:r>
            <a:r>
              <a:rPr lang="en-US" sz="3250" dirty="0">
                <a:solidFill>
                  <a:srgbClr val="091C53"/>
                </a:solidFill>
                <a:latin typeface="Instrument Sans Semi Bold" pitchFamily="34" charset="0"/>
                <a:ea typeface="Instrument Sans Semi Bold" pitchFamily="34" charset="-122"/>
                <a:cs typeface="Instrument Sans Semi Bold" pitchFamily="34" charset="-120"/>
              </a:rPr>
              <a:t> </a:t>
            </a:r>
            <a:r>
              <a:rPr lang="en-US" sz="3250" dirty="0" err="1">
                <a:solidFill>
                  <a:srgbClr val="091C53"/>
                </a:solidFill>
                <a:latin typeface="Instrument Sans Semi Bold" pitchFamily="34" charset="0"/>
                <a:ea typeface="Instrument Sans Semi Bold" pitchFamily="34" charset="-122"/>
                <a:cs typeface="Instrument Sans Semi Bold" pitchFamily="34" charset="-120"/>
              </a:rPr>
              <a:t>dello</a:t>
            </a:r>
            <a:r>
              <a:rPr lang="en-US" sz="3250" dirty="0">
                <a:solidFill>
                  <a:srgbClr val="091C53"/>
                </a:solidFill>
                <a:latin typeface="Instrument Sans Semi Bold" pitchFamily="34" charset="0"/>
                <a:ea typeface="Instrument Sans Semi Bold" pitchFamily="34" charset="-122"/>
                <a:cs typeface="Instrument Sans Semi Bold" pitchFamily="34" charset="-120"/>
              </a:rPr>
              <a:t> studio</a:t>
            </a:r>
            <a:endParaRPr lang="en-US" sz="3250" dirty="0"/>
          </a:p>
        </p:txBody>
      </p:sp>
      <p:grpSp>
        <p:nvGrpSpPr>
          <p:cNvPr id="24" name="Gruppo 23">
            <a:extLst>
              <a:ext uri="{FF2B5EF4-FFF2-40B4-BE49-F238E27FC236}">
                <a16:creationId xmlns:a16="http://schemas.microsoft.com/office/drawing/2014/main" id="{645A8128-A6E7-49D7-8057-F07B0D98D99A}"/>
              </a:ext>
            </a:extLst>
          </p:cNvPr>
          <p:cNvGrpSpPr/>
          <p:nvPr/>
        </p:nvGrpSpPr>
        <p:grpSpPr>
          <a:xfrm>
            <a:off x="525651" y="1573809"/>
            <a:ext cx="2975363" cy="561339"/>
            <a:chOff x="642442" y="2397026"/>
            <a:chExt cx="5370909" cy="1520230"/>
          </a:xfrm>
        </p:grpSpPr>
        <p:sp>
          <p:nvSpPr>
            <p:cNvPr id="5" name="Shape 3"/>
            <p:cNvSpPr/>
            <p:nvPr/>
          </p:nvSpPr>
          <p:spPr>
            <a:xfrm>
              <a:off x="661492" y="2397026"/>
              <a:ext cx="5351859" cy="1520230"/>
            </a:xfrm>
            <a:prstGeom prst="roundRect">
              <a:avLst>
                <a:gd name="adj" fmla="val 6015"/>
              </a:avLst>
            </a:prstGeom>
            <a:solidFill>
              <a:srgbClr val="FFFFFF"/>
            </a:solidFill>
            <a:ln w="22860">
              <a:solidFill>
                <a:srgbClr val="B4CCE3"/>
              </a:solidFill>
              <a:prstDash val="solid"/>
            </a:ln>
          </p:spPr>
          <p:txBody>
            <a:bodyPr/>
            <a:lstStyle/>
            <a:p>
              <a:endParaRPr lang="it-IT"/>
            </a:p>
          </p:txBody>
        </p:sp>
        <p:sp>
          <p:nvSpPr>
            <p:cNvPr id="6" name="Shape 4"/>
            <p:cNvSpPr/>
            <p:nvPr/>
          </p:nvSpPr>
          <p:spPr>
            <a:xfrm>
              <a:off x="642442" y="2397026"/>
              <a:ext cx="76200" cy="1520230"/>
            </a:xfrm>
            <a:prstGeom prst="roundRect">
              <a:avLst>
                <a:gd name="adj" fmla="val 195349"/>
              </a:avLst>
            </a:prstGeom>
            <a:solidFill>
              <a:srgbClr val="84C1FA"/>
            </a:solidFill>
            <a:ln/>
          </p:spPr>
          <p:txBody>
            <a:bodyPr/>
            <a:lstStyle/>
            <a:p>
              <a:endParaRPr lang="it-IT"/>
            </a:p>
          </p:txBody>
        </p:sp>
        <p:sp>
          <p:nvSpPr>
            <p:cNvPr id="7" name="Text 5"/>
            <p:cNvSpPr/>
            <p:nvPr/>
          </p:nvSpPr>
          <p:spPr>
            <a:xfrm>
              <a:off x="902990" y="2581374"/>
              <a:ext cx="2301578" cy="258465"/>
            </a:xfrm>
            <a:prstGeom prst="rect">
              <a:avLst/>
            </a:prstGeom>
            <a:noFill/>
            <a:ln/>
          </p:spPr>
          <p:txBody>
            <a:bodyPr wrap="none" lIns="0" tIns="0" rIns="0" bIns="0" rtlCol="0" anchor="t"/>
            <a:lstStyle/>
            <a:p>
              <a:pPr>
                <a:lnSpc>
                  <a:spcPts val="2000"/>
                </a:lnSpc>
              </a:pPr>
              <a:r>
                <a:rPr lang="en-US" sz="1625" dirty="0">
                  <a:solidFill>
                    <a:srgbClr val="1E3063"/>
                  </a:solidFill>
                  <a:latin typeface="Instrument Sans Semi Bold" pitchFamily="34" charset="0"/>
                  <a:ea typeface="Instrument Sans Semi Bold" pitchFamily="34" charset="-122"/>
                  <a:cs typeface="Instrument Sans Semi Bold" pitchFamily="34" charset="-120"/>
                </a:rPr>
                <a:t>Framingham Risk Score</a:t>
              </a:r>
              <a:endParaRPr lang="en-US" sz="1625" dirty="0"/>
            </a:p>
          </p:txBody>
        </p:sp>
      </p:grpSp>
      <p:grpSp>
        <p:nvGrpSpPr>
          <p:cNvPr id="26" name="Gruppo 25">
            <a:extLst>
              <a:ext uri="{FF2B5EF4-FFF2-40B4-BE49-F238E27FC236}">
                <a16:creationId xmlns:a16="http://schemas.microsoft.com/office/drawing/2014/main" id="{D1C0C3CA-85FF-4C20-BCDB-AAFFE8FF4A5A}"/>
              </a:ext>
            </a:extLst>
          </p:cNvPr>
          <p:cNvGrpSpPr/>
          <p:nvPr/>
        </p:nvGrpSpPr>
        <p:grpSpPr>
          <a:xfrm>
            <a:off x="3632991" y="1573809"/>
            <a:ext cx="2970696" cy="583221"/>
            <a:chOff x="6159599" y="2397026"/>
            <a:chExt cx="5370910" cy="1520230"/>
          </a:xfrm>
        </p:grpSpPr>
        <p:sp>
          <p:nvSpPr>
            <p:cNvPr id="9" name="Shape 7"/>
            <p:cNvSpPr/>
            <p:nvPr/>
          </p:nvSpPr>
          <p:spPr>
            <a:xfrm>
              <a:off x="6178650" y="2397026"/>
              <a:ext cx="5351859" cy="1520230"/>
            </a:xfrm>
            <a:prstGeom prst="roundRect">
              <a:avLst>
                <a:gd name="adj" fmla="val 6015"/>
              </a:avLst>
            </a:prstGeom>
            <a:solidFill>
              <a:srgbClr val="FFFFFF"/>
            </a:solidFill>
            <a:ln w="22860">
              <a:solidFill>
                <a:srgbClr val="B4CCE3"/>
              </a:solidFill>
              <a:prstDash val="solid"/>
            </a:ln>
          </p:spPr>
          <p:txBody>
            <a:bodyPr/>
            <a:lstStyle/>
            <a:p>
              <a:endParaRPr lang="it-IT"/>
            </a:p>
          </p:txBody>
        </p:sp>
        <p:sp>
          <p:nvSpPr>
            <p:cNvPr id="10" name="Shape 8"/>
            <p:cNvSpPr/>
            <p:nvPr/>
          </p:nvSpPr>
          <p:spPr>
            <a:xfrm>
              <a:off x="6159599" y="2397026"/>
              <a:ext cx="76200" cy="1520230"/>
            </a:xfrm>
            <a:prstGeom prst="roundRect">
              <a:avLst>
                <a:gd name="adj" fmla="val 195349"/>
              </a:avLst>
            </a:prstGeom>
            <a:solidFill>
              <a:srgbClr val="84C1FA"/>
            </a:solidFill>
            <a:ln/>
          </p:spPr>
          <p:txBody>
            <a:bodyPr/>
            <a:lstStyle/>
            <a:p>
              <a:endParaRPr lang="it-IT"/>
            </a:p>
          </p:txBody>
        </p:sp>
        <p:sp>
          <p:nvSpPr>
            <p:cNvPr id="11" name="Text 9"/>
            <p:cNvSpPr/>
            <p:nvPr/>
          </p:nvSpPr>
          <p:spPr>
            <a:xfrm>
              <a:off x="6420148" y="2581374"/>
              <a:ext cx="2067421" cy="258465"/>
            </a:xfrm>
            <a:prstGeom prst="rect">
              <a:avLst/>
            </a:prstGeom>
            <a:noFill/>
            <a:ln/>
          </p:spPr>
          <p:txBody>
            <a:bodyPr wrap="none" lIns="0" tIns="0" rIns="0" bIns="0" rtlCol="0" anchor="t"/>
            <a:lstStyle/>
            <a:p>
              <a:pPr>
                <a:lnSpc>
                  <a:spcPts val="2000"/>
                </a:lnSpc>
              </a:pPr>
              <a:r>
                <a:rPr lang="en-US" sz="1625" dirty="0">
                  <a:solidFill>
                    <a:srgbClr val="1E3063"/>
                  </a:solidFill>
                  <a:latin typeface="Instrument Sans Semi Bold" pitchFamily="34" charset="0"/>
                  <a:ea typeface="Instrument Sans Semi Bold" pitchFamily="34" charset="-122"/>
                  <a:cs typeface="Instrument Sans Semi Bold" pitchFamily="34" charset="-120"/>
                </a:rPr>
                <a:t>SCORE2</a:t>
              </a:r>
              <a:endParaRPr lang="en-US" sz="1625" dirty="0"/>
            </a:p>
          </p:txBody>
        </p:sp>
      </p:grpSp>
      <p:grpSp>
        <p:nvGrpSpPr>
          <p:cNvPr id="25" name="Gruppo 24">
            <a:extLst>
              <a:ext uri="{FF2B5EF4-FFF2-40B4-BE49-F238E27FC236}">
                <a16:creationId xmlns:a16="http://schemas.microsoft.com/office/drawing/2014/main" id="{86D5EE61-9CB5-4684-B18A-6DE45EC10837}"/>
              </a:ext>
            </a:extLst>
          </p:cNvPr>
          <p:cNvGrpSpPr/>
          <p:nvPr/>
        </p:nvGrpSpPr>
        <p:grpSpPr>
          <a:xfrm>
            <a:off x="516013" y="2308876"/>
            <a:ext cx="2975363" cy="561339"/>
            <a:chOff x="642442" y="4082554"/>
            <a:chExt cx="5370909" cy="1520230"/>
          </a:xfrm>
        </p:grpSpPr>
        <p:sp>
          <p:nvSpPr>
            <p:cNvPr id="13" name="Shape 11"/>
            <p:cNvSpPr/>
            <p:nvPr/>
          </p:nvSpPr>
          <p:spPr>
            <a:xfrm>
              <a:off x="661492" y="4082554"/>
              <a:ext cx="5351859" cy="1520230"/>
            </a:xfrm>
            <a:prstGeom prst="roundRect">
              <a:avLst>
                <a:gd name="adj" fmla="val 6015"/>
              </a:avLst>
            </a:prstGeom>
            <a:solidFill>
              <a:srgbClr val="FFFFFF"/>
            </a:solidFill>
            <a:ln w="22860">
              <a:solidFill>
                <a:srgbClr val="B4CCE3"/>
              </a:solidFill>
              <a:prstDash val="solid"/>
            </a:ln>
          </p:spPr>
          <p:txBody>
            <a:bodyPr/>
            <a:lstStyle/>
            <a:p>
              <a:endParaRPr lang="it-IT"/>
            </a:p>
          </p:txBody>
        </p:sp>
        <p:sp>
          <p:nvSpPr>
            <p:cNvPr id="14" name="Shape 12"/>
            <p:cNvSpPr/>
            <p:nvPr/>
          </p:nvSpPr>
          <p:spPr>
            <a:xfrm>
              <a:off x="642442" y="4082554"/>
              <a:ext cx="76200" cy="1520230"/>
            </a:xfrm>
            <a:prstGeom prst="roundRect">
              <a:avLst>
                <a:gd name="adj" fmla="val 195349"/>
              </a:avLst>
            </a:prstGeom>
            <a:solidFill>
              <a:srgbClr val="84C1FA"/>
            </a:solidFill>
            <a:ln/>
          </p:spPr>
          <p:txBody>
            <a:bodyPr/>
            <a:lstStyle/>
            <a:p>
              <a:endParaRPr lang="it-IT"/>
            </a:p>
          </p:txBody>
        </p:sp>
        <p:sp>
          <p:nvSpPr>
            <p:cNvPr id="15" name="Text 13"/>
            <p:cNvSpPr/>
            <p:nvPr/>
          </p:nvSpPr>
          <p:spPr>
            <a:xfrm>
              <a:off x="902990" y="4266903"/>
              <a:ext cx="2067421" cy="258465"/>
            </a:xfrm>
            <a:prstGeom prst="rect">
              <a:avLst/>
            </a:prstGeom>
            <a:noFill/>
            <a:ln/>
          </p:spPr>
          <p:txBody>
            <a:bodyPr wrap="none" lIns="0" tIns="0" rIns="0" bIns="0" rtlCol="0" anchor="t"/>
            <a:lstStyle/>
            <a:p>
              <a:pPr>
                <a:lnSpc>
                  <a:spcPts val="2000"/>
                </a:lnSpc>
              </a:pPr>
              <a:r>
                <a:rPr lang="en-US" sz="1625" dirty="0">
                  <a:solidFill>
                    <a:srgbClr val="1E3063"/>
                  </a:solidFill>
                  <a:latin typeface="Instrument Sans Semi Bold" pitchFamily="34" charset="0"/>
                  <a:ea typeface="Instrument Sans Semi Bold" pitchFamily="34" charset="-122"/>
                  <a:cs typeface="Instrument Sans Semi Bold" pitchFamily="34" charset="-120"/>
                </a:rPr>
                <a:t>Equazioni PREVENT</a:t>
              </a:r>
              <a:endParaRPr lang="en-US" sz="1625" dirty="0"/>
            </a:p>
          </p:txBody>
        </p:sp>
      </p:grpSp>
      <p:grpSp>
        <p:nvGrpSpPr>
          <p:cNvPr id="27" name="Gruppo 26">
            <a:extLst>
              <a:ext uri="{FF2B5EF4-FFF2-40B4-BE49-F238E27FC236}">
                <a16:creationId xmlns:a16="http://schemas.microsoft.com/office/drawing/2014/main" id="{7709098F-208B-4F75-A88E-026D25827FF9}"/>
              </a:ext>
            </a:extLst>
          </p:cNvPr>
          <p:cNvGrpSpPr/>
          <p:nvPr/>
        </p:nvGrpSpPr>
        <p:grpSpPr>
          <a:xfrm>
            <a:off x="3652862" y="2338979"/>
            <a:ext cx="2964809" cy="569417"/>
            <a:chOff x="6159599" y="4082554"/>
            <a:chExt cx="5370910" cy="1520230"/>
          </a:xfrm>
        </p:grpSpPr>
        <p:sp>
          <p:nvSpPr>
            <p:cNvPr id="17" name="Shape 15"/>
            <p:cNvSpPr/>
            <p:nvPr/>
          </p:nvSpPr>
          <p:spPr>
            <a:xfrm>
              <a:off x="6178650" y="4082554"/>
              <a:ext cx="5351859" cy="1520230"/>
            </a:xfrm>
            <a:prstGeom prst="roundRect">
              <a:avLst>
                <a:gd name="adj" fmla="val 6015"/>
              </a:avLst>
            </a:prstGeom>
            <a:solidFill>
              <a:srgbClr val="FFFFFF"/>
            </a:solidFill>
            <a:ln w="22860">
              <a:solidFill>
                <a:srgbClr val="B4CCE3"/>
              </a:solidFill>
              <a:prstDash val="solid"/>
            </a:ln>
          </p:spPr>
          <p:txBody>
            <a:bodyPr/>
            <a:lstStyle/>
            <a:p>
              <a:endParaRPr lang="it-IT"/>
            </a:p>
          </p:txBody>
        </p:sp>
        <p:sp>
          <p:nvSpPr>
            <p:cNvPr id="18" name="Shape 16"/>
            <p:cNvSpPr/>
            <p:nvPr/>
          </p:nvSpPr>
          <p:spPr>
            <a:xfrm>
              <a:off x="6159599" y="4082554"/>
              <a:ext cx="76200" cy="1520230"/>
            </a:xfrm>
            <a:prstGeom prst="roundRect">
              <a:avLst>
                <a:gd name="adj" fmla="val 195349"/>
              </a:avLst>
            </a:prstGeom>
            <a:solidFill>
              <a:srgbClr val="84C1FA"/>
            </a:solidFill>
            <a:ln/>
          </p:spPr>
          <p:txBody>
            <a:bodyPr/>
            <a:lstStyle/>
            <a:p>
              <a:endParaRPr lang="it-IT"/>
            </a:p>
          </p:txBody>
        </p:sp>
        <p:sp>
          <p:nvSpPr>
            <p:cNvPr id="19" name="Text 17"/>
            <p:cNvSpPr/>
            <p:nvPr/>
          </p:nvSpPr>
          <p:spPr>
            <a:xfrm>
              <a:off x="6420148" y="4266903"/>
              <a:ext cx="2067421" cy="258465"/>
            </a:xfrm>
            <a:prstGeom prst="rect">
              <a:avLst/>
            </a:prstGeom>
            <a:noFill/>
            <a:ln/>
          </p:spPr>
          <p:txBody>
            <a:bodyPr wrap="none" lIns="0" tIns="0" rIns="0" bIns="0" rtlCol="0" anchor="t"/>
            <a:lstStyle/>
            <a:p>
              <a:pPr>
                <a:lnSpc>
                  <a:spcPts val="2000"/>
                </a:lnSpc>
              </a:pPr>
              <a:r>
                <a:rPr lang="en-US" sz="1625" dirty="0">
                  <a:solidFill>
                    <a:srgbClr val="1E3063"/>
                  </a:solidFill>
                  <a:latin typeface="Instrument Sans Semi Bold" pitchFamily="34" charset="0"/>
                  <a:ea typeface="Instrument Sans Semi Bold" pitchFamily="34" charset="-122"/>
                  <a:cs typeface="Instrument Sans Semi Bold" pitchFamily="34" charset="-120"/>
                </a:rPr>
                <a:t>Score AROSE</a:t>
              </a:r>
              <a:endParaRPr lang="en-US" sz="1625" dirty="0"/>
            </a:p>
          </p:txBody>
        </p:sp>
      </p:grpSp>
      <p:sp>
        <p:nvSpPr>
          <p:cNvPr id="21" name="Text 3">
            <a:extLst>
              <a:ext uri="{FF2B5EF4-FFF2-40B4-BE49-F238E27FC236}">
                <a16:creationId xmlns:a16="http://schemas.microsoft.com/office/drawing/2014/main" id="{67BCC084-DBDD-4C30-A817-24A359F01AAD}"/>
              </a:ext>
            </a:extLst>
          </p:cNvPr>
          <p:cNvSpPr/>
          <p:nvPr/>
        </p:nvSpPr>
        <p:spPr>
          <a:xfrm>
            <a:off x="96890" y="782147"/>
            <a:ext cx="11018144" cy="770221"/>
          </a:xfrm>
          <a:prstGeom prst="rect">
            <a:avLst/>
          </a:prstGeom>
          <a:noFill/>
          <a:ln/>
        </p:spPr>
        <p:txBody>
          <a:bodyPr wrap="square" lIns="0" tIns="0" rIns="0" bIns="0" rtlCol="0" anchor="t"/>
          <a:lstStyle/>
          <a:p>
            <a:pPr>
              <a:lnSpc>
                <a:spcPts val="2083"/>
              </a:lnSpc>
            </a:pPr>
            <a:r>
              <a:rPr lang="en-US" sz="1400" b="1" dirty="0">
                <a:solidFill>
                  <a:srgbClr val="1E3063"/>
                </a:solidFill>
                <a:latin typeface="Gill Sans MT" panose="020B0502020104020203" pitchFamily="34" charset="0"/>
                <a:ea typeface="Instrument Sans Medium" pitchFamily="34" charset="-122"/>
                <a:cs typeface="Instrument Sans Medium" pitchFamily="34" charset="-120"/>
              </a:rPr>
              <a:t>Studio </a:t>
            </a:r>
            <a:r>
              <a:rPr lang="en-US" sz="1400" b="1" dirty="0" err="1">
                <a:solidFill>
                  <a:srgbClr val="1E3063"/>
                </a:solidFill>
                <a:latin typeface="Gill Sans MT" panose="020B0502020104020203" pitchFamily="34" charset="0"/>
                <a:ea typeface="Instrument Sans Medium" pitchFamily="34" charset="-122"/>
                <a:cs typeface="Instrument Sans Medium" pitchFamily="34" charset="-120"/>
              </a:rPr>
              <a:t>osservazionale</a:t>
            </a:r>
            <a:r>
              <a:rPr lang="en-US" sz="1400" b="1" dirty="0">
                <a:solidFill>
                  <a:srgbClr val="1E3063"/>
                </a:solidFill>
                <a:latin typeface="Gill Sans MT" panose="020B0502020104020203" pitchFamily="34" charset="0"/>
                <a:ea typeface="Instrument Sans Medium" pitchFamily="34" charset="-122"/>
                <a:cs typeface="Instrument Sans Medium" pitchFamily="34" charset="-120"/>
              </a:rPr>
              <a:t> </a:t>
            </a:r>
            <a:r>
              <a:rPr lang="en-US" sz="1400" b="1" dirty="0" err="1">
                <a:solidFill>
                  <a:srgbClr val="1E3063"/>
                </a:solidFill>
                <a:latin typeface="Gill Sans MT" panose="020B0502020104020203" pitchFamily="34" charset="0"/>
                <a:ea typeface="Instrument Sans Medium" pitchFamily="34" charset="-122"/>
                <a:cs typeface="Instrument Sans Medium" pitchFamily="34" charset="-120"/>
              </a:rPr>
              <a:t>monocentrico</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con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analisi</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pre-post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operatoria</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T0–T1, condotto su una coorte clinica prospettica dello studio </a:t>
            </a:r>
            <a:r>
              <a:rPr lang="en-US" sz="1400" b="1" dirty="0" err="1">
                <a:solidFill>
                  <a:srgbClr val="1E3063"/>
                </a:solidFill>
                <a:latin typeface="Gill Sans MT" panose="020B0502020104020203" pitchFamily="34" charset="0"/>
                <a:ea typeface="Instrument Sans Medium" pitchFamily="34" charset="-122"/>
                <a:cs typeface="Instrument Sans Medium" pitchFamily="34" charset="-120"/>
              </a:rPr>
              <a:t>BariHeart</a:t>
            </a:r>
            <a:r>
              <a:rPr lang="en-US" sz="1400" b="1" dirty="0">
                <a:solidFill>
                  <a:srgbClr val="1E3063"/>
                </a:solidFill>
                <a:latin typeface="Gill Sans MT" panose="020B0502020104020203" pitchFamily="34" charset="0"/>
                <a:ea typeface="Instrument Sans Medium" pitchFamily="34" charset="-122"/>
                <a:cs typeface="Instrument Sans Medium" pitchFamily="34" charset="-120"/>
              </a:rPr>
              <a:t>, </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sui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quali</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abbiamo</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calcolato</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il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profilo</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di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rischio</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cardiovascolare</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tramite</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gli</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Scores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dei</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pazienti</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che</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hanno</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completato</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 il follow up a 6 </a:t>
            </a:r>
            <a:r>
              <a:rPr lang="en-US" sz="1400" dirty="0" err="1">
                <a:solidFill>
                  <a:srgbClr val="1E3063"/>
                </a:solidFill>
                <a:latin typeface="Gill Sans MT" panose="020B0502020104020203" pitchFamily="34" charset="0"/>
                <a:ea typeface="Instrument Sans Medium" pitchFamily="34" charset="-122"/>
                <a:cs typeface="Instrument Sans Medium" pitchFamily="34" charset="-120"/>
              </a:rPr>
              <a:t>mesi</a:t>
            </a:r>
            <a:r>
              <a:rPr lang="en-US" sz="1400" dirty="0">
                <a:solidFill>
                  <a:srgbClr val="1E3063"/>
                </a:solidFill>
                <a:latin typeface="Gill Sans MT" panose="020B0502020104020203" pitchFamily="34" charset="0"/>
                <a:ea typeface="Instrument Sans Medium" pitchFamily="34" charset="-122"/>
                <a:cs typeface="Instrument Sans Medium" pitchFamily="34" charset="-120"/>
              </a:rPr>
              <a:t>.</a:t>
            </a:r>
            <a:endParaRPr lang="en-US" sz="1400" dirty="0"/>
          </a:p>
        </p:txBody>
      </p:sp>
      <p:sp>
        <p:nvSpPr>
          <p:cNvPr id="31" name="Text 3">
            <a:extLst>
              <a:ext uri="{FF2B5EF4-FFF2-40B4-BE49-F238E27FC236}">
                <a16:creationId xmlns:a16="http://schemas.microsoft.com/office/drawing/2014/main" id="{98B2FB0E-CDDF-47E3-AC83-674FB134E459}"/>
              </a:ext>
            </a:extLst>
          </p:cNvPr>
          <p:cNvSpPr/>
          <p:nvPr/>
        </p:nvSpPr>
        <p:spPr>
          <a:xfrm>
            <a:off x="418402" y="2981692"/>
            <a:ext cx="3372346" cy="258465"/>
          </a:xfrm>
          <a:prstGeom prst="rect">
            <a:avLst/>
          </a:prstGeom>
          <a:noFill/>
          <a:ln/>
        </p:spPr>
        <p:txBody>
          <a:bodyPr wrap="none" lIns="0" tIns="0" rIns="0" bIns="0" rtlCol="0" anchor="t"/>
          <a:lstStyle/>
          <a:p>
            <a:pPr>
              <a:lnSpc>
                <a:spcPts val="2000"/>
              </a:lnSpc>
            </a:pPr>
            <a:r>
              <a:rPr lang="en-US" sz="1625" dirty="0">
                <a:solidFill>
                  <a:srgbClr val="091C53"/>
                </a:solidFill>
                <a:latin typeface="Instrument Sans Semi Bold" pitchFamily="34" charset="0"/>
                <a:ea typeface="Instrument Sans Semi Bold" pitchFamily="34" charset="-122"/>
                <a:cs typeface="Instrument Sans Semi Bold" pitchFamily="34" charset="-120"/>
              </a:rPr>
              <a:t>Statistiche Descrittive e Confronto</a:t>
            </a:r>
            <a:endParaRPr lang="en-US" sz="1625" dirty="0"/>
          </a:p>
        </p:txBody>
      </p:sp>
      <p:sp>
        <p:nvSpPr>
          <p:cNvPr id="32" name="Text 4">
            <a:extLst>
              <a:ext uri="{FF2B5EF4-FFF2-40B4-BE49-F238E27FC236}">
                <a16:creationId xmlns:a16="http://schemas.microsoft.com/office/drawing/2014/main" id="{13A0BBD4-D865-408F-9EF6-C389027BF59E}"/>
              </a:ext>
            </a:extLst>
          </p:cNvPr>
          <p:cNvSpPr/>
          <p:nvPr/>
        </p:nvSpPr>
        <p:spPr>
          <a:xfrm>
            <a:off x="418401" y="3243132"/>
            <a:ext cx="11372809" cy="833912"/>
          </a:xfrm>
          <a:prstGeom prst="rect">
            <a:avLst/>
          </a:prstGeom>
          <a:noFill/>
          <a:ln/>
        </p:spPr>
        <p:txBody>
          <a:bodyPr wrap="square" lIns="0" tIns="0" rIns="0" bIns="0" rtlCol="0" anchor="t"/>
          <a:lstStyle/>
          <a:p>
            <a:pPr>
              <a:lnSpc>
                <a:spcPts val="2083"/>
              </a:lnSpc>
            </a:pP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Dopo verifica della normalità (test di Shapiro-Wilk), le variabili continue sono </a:t>
            </a:r>
            <a:r>
              <a:rPr lang="en-US" sz="1292" dirty="0" err="1">
                <a:solidFill>
                  <a:srgbClr val="1E3063"/>
                </a:solidFill>
                <a:latin typeface="Arial" panose="020B0604020202020204" pitchFamily="34" charset="0"/>
                <a:ea typeface="Instrument Sans Medium" pitchFamily="34" charset="-122"/>
                <a:cs typeface="Arial" panose="020B0604020202020204" pitchFamily="34" charset="0"/>
              </a:rPr>
              <a:t>riportate</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come </a:t>
            </a:r>
            <a:r>
              <a:rPr lang="en-US" sz="1292" b="1" dirty="0" err="1">
                <a:solidFill>
                  <a:srgbClr val="1E3063"/>
                </a:solidFill>
                <a:latin typeface="Arial" panose="020B0604020202020204" pitchFamily="34" charset="0"/>
                <a:ea typeface="Instrument Sans Medium" pitchFamily="34" charset="-122"/>
                <a:cs typeface="Arial" panose="020B0604020202020204" pitchFamily="34" charset="0"/>
              </a:rPr>
              <a:t>mediana</a:t>
            </a: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 e IQR</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e confrontate tra gruppi con test di Mann-Whitney. Le variazioni T0→T1 sono espresse come </a:t>
            </a: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variazioni percentuali relative</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a:t>
            </a:r>
            <a:endParaRPr lang="en-US" sz="1292" dirty="0">
              <a:latin typeface="Arial" panose="020B0604020202020204" pitchFamily="34" charset="0"/>
              <a:cs typeface="Arial" panose="020B0604020202020204" pitchFamily="34" charset="0"/>
            </a:endParaRPr>
          </a:p>
        </p:txBody>
      </p:sp>
      <p:sp>
        <p:nvSpPr>
          <p:cNvPr id="33" name="Shape 5">
            <a:extLst>
              <a:ext uri="{FF2B5EF4-FFF2-40B4-BE49-F238E27FC236}">
                <a16:creationId xmlns:a16="http://schemas.microsoft.com/office/drawing/2014/main" id="{6E59A34F-C745-4DAD-A5DA-15D1BC185FAF}"/>
              </a:ext>
            </a:extLst>
          </p:cNvPr>
          <p:cNvSpPr/>
          <p:nvPr/>
        </p:nvSpPr>
        <p:spPr>
          <a:xfrm>
            <a:off x="233271" y="5558504"/>
            <a:ext cx="8323588" cy="1212109"/>
          </a:xfrm>
          <a:prstGeom prst="roundRect">
            <a:avLst>
              <a:gd name="adj" fmla="val 11556"/>
            </a:avLst>
          </a:prstGeom>
          <a:solidFill>
            <a:srgbClr val="84C1FA"/>
          </a:solidFill>
          <a:ln/>
        </p:spPr>
        <p:txBody>
          <a:bodyPr/>
          <a:lstStyle/>
          <a:p>
            <a:endParaRPr lang="it-IT"/>
          </a:p>
        </p:txBody>
      </p:sp>
      <p:sp>
        <p:nvSpPr>
          <p:cNvPr id="34" name="Text 6">
            <a:extLst>
              <a:ext uri="{FF2B5EF4-FFF2-40B4-BE49-F238E27FC236}">
                <a16:creationId xmlns:a16="http://schemas.microsoft.com/office/drawing/2014/main" id="{4AEEF822-0634-45FE-B5F5-DC3627F7FE78}"/>
              </a:ext>
            </a:extLst>
          </p:cNvPr>
          <p:cNvSpPr/>
          <p:nvPr/>
        </p:nvSpPr>
        <p:spPr>
          <a:xfrm>
            <a:off x="400789" y="4660365"/>
            <a:ext cx="4015404" cy="258465"/>
          </a:xfrm>
          <a:prstGeom prst="rect">
            <a:avLst/>
          </a:prstGeom>
          <a:noFill/>
          <a:ln/>
        </p:spPr>
        <p:txBody>
          <a:bodyPr wrap="none" lIns="0" tIns="0" rIns="0" bIns="0" rtlCol="0" anchor="t"/>
          <a:lstStyle/>
          <a:p>
            <a:pPr>
              <a:lnSpc>
                <a:spcPts val="2000"/>
              </a:lnSpc>
            </a:pPr>
            <a:r>
              <a:rPr lang="en-US" sz="1625" dirty="0" err="1">
                <a:solidFill>
                  <a:srgbClr val="091C53"/>
                </a:solidFill>
                <a:latin typeface="Instrument Sans Semi Bold" pitchFamily="34" charset="0"/>
                <a:ea typeface="Instrument Sans Semi Bold" pitchFamily="34" charset="-122"/>
                <a:cs typeface="Instrument Sans Semi Bold" pitchFamily="34" charset="-120"/>
              </a:rPr>
              <a:t>Modelli</a:t>
            </a:r>
            <a:r>
              <a:rPr lang="en-US" sz="1625" dirty="0">
                <a:solidFill>
                  <a:srgbClr val="091C53"/>
                </a:solidFill>
                <a:latin typeface="Instrument Sans Semi Bold" pitchFamily="34" charset="0"/>
                <a:ea typeface="Instrument Sans Semi Bold" pitchFamily="34" charset="-122"/>
                <a:cs typeface="Instrument Sans Semi Bold" pitchFamily="34" charset="-120"/>
              </a:rPr>
              <a:t> </a:t>
            </a:r>
            <a:r>
              <a:rPr lang="en-US" sz="1625" dirty="0" err="1">
                <a:solidFill>
                  <a:srgbClr val="091C53"/>
                </a:solidFill>
                <a:latin typeface="Instrument Sans Semi Bold" pitchFamily="34" charset="0"/>
                <a:ea typeface="Instrument Sans Semi Bold" pitchFamily="34" charset="-122"/>
                <a:cs typeface="Instrument Sans Semi Bold" pitchFamily="34" charset="-120"/>
              </a:rPr>
              <a:t>lineari</a:t>
            </a:r>
            <a:r>
              <a:rPr lang="en-US" sz="1625" dirty="0">
                <a:solidFill>
                  <a:srgbClr val="091C53"/>
                </a:solidFill>
                <a:latin typeface="Instrument Sans Semi Bold" pitchFamily="34" charset="0"/>
                <a:ea typeface="Instrument Sans Semi Bold" pitchFamily="34" charset="-122"/>
                <a:cs typeface="Instrument Sans Semi Bold" pitchFamily="34" charset="-120"/>
              </a:rPr>
              <a:t> </a:t>
            </a:r>
            <a:r>
              <a:rPr lang="en-US" sz="1625" dirty="0" err="1">
                <a:solidFill>
                  <a:srgbClr val="091C53"/>
                </a:solidFill>
                <a:latin typeface="Instrument Sans Semi Bold" pitchFamily="34" charset="0"/>
                <a:ea typeface="Instrument Sans Semi Bold" pitchFamily="34" charset="-122"/>
                <a:cs typeface="Instrument Sans Semi Bold" pitchFamily="34" charset="-120"/>
              </a:rPr>
              <a:t>misti</a:t>
            </a:r>
            <a:r>
              <a:rPr lang="en-US" sz="1625" dirty="0">
                <a:solidFill>
                  <a:srgbClr val="091C53"/>
                </a:solidFill>
                <a:latin typeface="Instrument Sans Semi Bold" pitchFamily="34" charset="0"/>
                <a:ea typeface="Instrument Sans Semi Bold" pitchFamily="34" charset="-122"/>
                <a:cs typeface="Instrument Sans Semi Bold" pitchFamily="34" charset="-120"/>
              </a:rPr>
              <a:t> GLMM</a:t>
            </a:r>
            <a:endParaRPr lang="en-US" sz="1625" dirty="0"/>
          </a:p>
        </p:txBody>
      </p:sp>
      <p:sp>
        <p:nvSpPr>
          <p:cNvPr id="35" name="Text 7">
            <a:extLst>
              <a:ext uri="{FF2B5EF4-FFF2-40B4-BE49-F238E27FC236}">
                <a16:creationId xmlns:a16="http://schemas.microsoft.com/office/drawing/2014/main" id="{01808258-0D79-4A28-8663-F2008C796736}"/>
              </a:ext>
            </a:extLst>
          </p:cNvPr>
          <p:cNvSpPr/>
          <p:nvPr/>
        </p:nvSpPr>
        <p:spPr>
          <a:xfrm>
            <a:off x="402684" y="4921292"/>
            <a:ext cx="11261894" cy="882616"/>
          </a:xfrm>
          <a:prstGeom prst="rect">
            <a:avLst/>
          </a:prstGeom>
          <a:noFill/>
          <a:ln/>
        </p:spPr>
        <p:txBody>
          <a:bodyPr wrap="square" lIns="0" tIns="0" rIns="0" bIns="0" rtlCol="0" anchor="t"/>
          <a:lstStyle/>
          <a:p>
            <a:pPr>
              <a:lnSpc>
                <a:spcPts val="2083"/>
              </a:lnSpc>
            </a:pPr>
            <a:r>
              <a:rPr lang="it-IT" sz="1292" dirty="0">
                <a:solidFill>
                  <a:srgbClr val="1E3063"/>
                </a:solidFill>
                <a:latin typeface="Arial" panose="020B0604020202020204" pitchFamily="34" charset="0"/>
                <a:ea typeface="Instrument Sans Medium" pitchFamily="34" charset="-122"/>
                <a:cs typeface="Arial" panose="020B0604020202020204" pitchFamily="34" charset="0"/>
              </a:rPr>
              <a:t>Poiché il LASSO non ha identificato ulteriori </a:t>
            </a:r>
            <a:r>
              <a:rPr lang="it-IT" sz="1292" dirty="0" err="1">
                <a:solidFill>
                  <a:srgbClr val="1E3063"/>
                </a:solidFill>
                <a:latin typeface="Arial" panose="020B0604020202020204" pitchFamily="34" charset="0"/>
                <a:ea typeface="Instrument Sans Medium" pitchFamily="34" charset="-122"/>
                <a:cs typeface="Arial" panose="020B0604020202020204" pitchFamily="34" charset="0"/>
              </a:rPr>
              <a:t>predittori</a:t>
            </a:r>
            <a:r>
              <a:rPr lang="it-IT" sz="1292" dirty="0">
                <a:solidFill>
                  <a:srgbClr val="1E3063"/>
                </a:solidFill>
                <a:latin typeface="Arial" panose="020B0604020202020204" pitchFamily="34" charset="0"/>
                <a:ea typeface="Instrument Sans Medium" pitchFamily="34" charset="-122"/>
                <a:cs typeface="Arial" panose="020B0604020202020204" pitchFamily="34" charset="0"/>
              </a:rPr>
              <a:t> indipendenti, sono stati utilizzati </a:t>
            </a:r>
            <a:r>
              <a:rPr lang="it-IT" sz="1292" b="1" dirty="0">
                <a:solidFill>
                  <a:srgbClr val="1E3063"/>
                </a:solidFill>
                <a:latin typeface="Arial" panose="020B0604020202020204" pitchFamily="34" charset="0"/>
                <a:ea typeface="Instrument Sans Medium" pitchFamily="34" charset="-122"/>
                <a:cs typeface="Arial" panose="020B0604020202020204" pitchFamily="34" charset="0"/>
              </a:rPr>
              <a:t>modelli lineari misti generalizzati (GLMM) </a:t>
            </a:r>
            <a:r>
              <a:rPr lang="it-IT" sz="1292" dirty="0">
                <a:solidFill>
                  <a:srgbClr val="1E3063"/>
                </a:solidFill>
                <a:latin typeface="Arial" panose="020B0604020202020204" pitchFamily="34" charset="0"/>
                <a:ea typeface="Instrument Sans Medium" pitchFamily="34" charset="-122"/>
                <a:cs typeface="Arial" panose="020B0604020202020204" pitchFamily="34" charset="0"/>
              </a:rPr>
              <a:t>per analizzare l'evoluzione longitudinale dei principali determinanti </a:t>
            </a:r>
            <a:r>
              <a:rPr lang="it-IT" sz="1292" dirty="0" err="1">
                <a:solidFill>
                  <a:srgbClr val="1E3063"/>
                </a:solidFill>
                <a:latin typeface="Arial" panose="020B0604020202020204" pitchFamily="34" charset="0"/>
                <a:ea typeface="Instrument Sans Medium" pitchFamily="34" charset="-122"/>
                <a:cs typeface="Arial" panose="020B0604020202020204" pitchFamily="34" charset="0"/>
              </a:rPr>
              <a:t>cardiometabolici</a:t>
            </a:r>
            <a:r>
              <a:rPr lang="it-IT" sz="1292" dirty="0">
                <a:solidFill>
                  <a:srgbClr val="1E3063"/>
                </a:solidFill>
                <a:latin typeface="Arial" panose="020B0604020202020204" pitchFamily="34" charset="0"/>
                <a:ea typeface="Instrument Sans Medium" pitchFamily="34" charset="-122"/>
                <a:cs typeface="Arial" panose="020B0604020202020204" pitchFamily="34" charset="0"/>
              </a:rPr>
              <a:t>.</a:t>
            </a:r>
            <a:endParaRPr lang="en-US" sz="1292" dirty="0"/>
          </a:p>
        </p:txBody>
      </p:sp>
      <p:sp>
        <p:nvSpPr>
          <p:cNvPr id="36" name="Text 3">
            <a:extLst>
              <a:ext uri="{FF2B5EF4-FFF2-40B4-BE49-F238E27FC236}">
                <a16:creationId xmlns:a16="http://schemas.microsoft.com/office/drawing/2014/main" id="{00327F8E-913E-47AF-A386-793B6DBB26DB}"/>
              </a:ext>
            </a:extLst>
          </p:cNvPr>
          <p:cNvSpPr/>
          <p:nvPr/>
        </p:nvSpPr>
        <p:spPr>
          <a:xfrm>
            <a:off x="-178563" y="5605324"/>
            <a:ext cx="5850358" cy="770221"/>
          </a:xfrm>
          <a:prstGeom prst="rect">
            <a:avLst/>
          </a:prstGeom>
          <a:noFill/>
          <a:ln/>
        </p:spPr>
        <p:txBody>
          <a:bodyPr wrap="square" lIns="0" tIns="0" rIns="0" bIns="0" rtlCol="0" anchor="t"/>
          <a:lstStyle/>
          <a:p>
            <a:pPr>
              <a:lnSpc>
                <a:spcPts val="2083"/>
              </a:lnSpc>
            </a:pPr>
            <a:r>
              <a:rPr lang="en-US" sz="1400" dirty="0">
                <a:solidFill>
                  <a:srgbClr val="1E3063"/>
                </a:solidFill>
                <a:latin typeface="Instrument Sans Medium" pitchFamily="34" charset="0"/>
                <a:ea typeface="Instrument Sans Medium" pitchFamily="34" charset="-122"/>
                <a:cs typeface="Instrument Sans Medium" pitchFamily="34" charset="-120"/>
              </a:rPr>
              <a:t> </a:t>
            </a:r>
            <a:endParaRPr lang="en-US" sz="1400" dirty="0"/>
          </a:p>
        </p:txBody>
      </p:sp>
      <p:pic>
        <p:nvPicPr>
          <p:cNvPr id="56" name="Image 1" descr="preencoded.png">
            <a:extLst>
              <a:ext uri="{FF2B5EF4-FFF2-40B4-BE49-F238E27FC236}">
                <a16:creationId xmlns:a16="http://schemas.microsoft.com/office/drawing/2014/main" id="{BD25F813-365E-4671-9C1E-A48A9A40C3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68994" y="1618516"/>
            <a:ext cx="372752" cy="372752"/>
          </a:xfrm>
          <a:prstGeom prst="rect">
            <a:avLst/>
          </a:prstGeom>
        </p:spPr>
      </p:pic>
      <p:sp>
        <p:nvSpPr>
          <p:cNvPr id="57" name="Text 4">
            <a:extLst>
              <a:ext uri="{FF2B5EF4-FFF2-40B4-BE49-F238E27FC236}">
                <a16:creationId xmlns:a16="http://schemas.microsoft.com/office/drawing/2014/main" id="{24D78822-38FC-4865-9328-A1835D686C74}"/>
              </a:ext>
            </a:extLst>
          </p:cNvPr>
          <p:cNvSpPr/>
          <p:nvPr/>
        </p:nvSpPr>
        <p:spPr>
          <a:xfrm>
            <a:off x="7834628" y="1594534"/>
            <a:ext cx="2519601" cy="310158"/>
          </a:xfrm>
          <a:prstGeom prst="rect">
            <a:avLst/>
          </a:prstGeom>
          <a:noFill/>
          <a:ln/>
        </p:spPr>
        <p:txBody>
          <a:bodyPr wrap="none" lIns="0" tIns="0" rIns="0" bIns="0" rtlCol="0" anchor="t"/>
          <a:lstStyle/>
          <a:p>
            <a:pPr marL="0" indent="0" algn="l">
              <a:lnSpc>
                <a:spcPts val="2400"/>
              </a:lnSpc>
              <a:buNone/>
            </a:pPr>
            <a:r>
              <a:rPr lang="en-US" sz="1400" dirty="0">
                <a:solidFill>
                  <a:srgbClr val="1E3063"/>
                </a:solidFill>
                <a:latin typeface="Instrument Sans Semi Bold" pitchFamily="34" charset="0"/>
                <a:ea typeface="Instrument Sans Semi Bold" pitchFamily="34" charset="-122"/>
                <a:cs typeface="Instrument Sans Semi Bold" pitchFamily="34" charset="-120"/>
              </a:rPr>
              <a:t>Variazioni Percentuali</a:t>
            </a:r>
            <a:endParaRPr lang="en-US" sz="1400" dirty="0"/>
          </a:p>
        </p:txBody>
      </p:sp>
      <p:sp>
        <p:nvSpPr>
          <p:cNvPr id="58" name="Text 5">
            <a:extLst>
              <a:ext uri="{FF2B5EF4-FFF2-40B4-BE49-F238E27FC236}">
                <a16:creationId xmlns:a16="http://schemas.microsoft.com/office/drawing/2014/main" id="{9090A638-0E68-41A4-8062-27E77F2E0EFA}"/>
              </a:ext>
            </a:extLst>
          </p:cNvPr>
          <p:cNvSpPr/>
          <p:nvPr/>
        </p:nvSpPr>
        <p:spPr>
          <a:xfrm>
            <a:off x="7834628" y="2023755"/>
            <a:ext cx="3438168" cy="1270159"/>
          </a:xfrm>
          <a:prstGeom prst="rect">
            <a:avLst/>
          </a:prstGeom>
          <a:noFill/>
          <a:ln/>
        </p:spPr>
        <p:txBody>
          <a:bodyPr wrap="square" lIns="0" tIns="0" rIns="0" bIns="0" rtlCol="0" anchor="t"/>
          <a:lstStyle/>
          <a:p>
            <a:pPr marL="0" indent="0" algn="l">
              <a:lnSpc>
                <a:spcPts val="250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Calcolate con formula: (valore T1 – valore T0) × 100% / valore T0. Variabili categoriche confrontate con test esatto di Fisher o chi-quadrato.</a:t>
            </a:r>
            <a:endParaRPr lang="en-US" sz="1100" dirty="0"/>
          </a:p>
        </p:txBody>
      </p:sp>
      <p:sp>
        <p:nvSpPr>
          <p:cNvPr id="59" name="Text 7">
            <a:extLst>
              <a:ext uri="{FF2B5EF4-FFF2-40B4-BE49-F238E27FC236}">
                <a16:creationId xmlns:a16="http://schemas.microsoft.com/office/drawing/2014/main" id="{2D01105E-A07D-4A04-801E-3C75AE822E79}"/>
              </a:ext>
            </a:extLst>
          </p:cNvPr>
          <p:cNvSpPr/>
          <p:nvPr/>
        </p:nvSpPr>
        <p:spPr>
          <a:xfrm>
            <a:off x="336832" y="5933639"/>
            <a:ext cx="10383015" cy="882616"/>
          </a:xfrm>
          <a:prstGeom prst="rect">
            <a:avLst/>
          </a:prstGeom>
          <a:noFill/>
          <a:ln/>
        </p:spPr>
        <p:txBody>
          <a:bodyPr wrap="square" lIns="0" tIns="0" rIns="0" bIns="0" rtlCol="0" anchor="t"/>
          <a:lstStyle/>
          <a:p>
            <a:pPr marL="285750" indent="-285750">
              <a:lnSpc>
                <a:spcPts val="2083"/>
              </a:lnSpc>
              <a:buFont typeface="Arial" panose="020B0604020202020204" pitchFamily="34" charset="0"/>
              <a:buChar char="•"/>
            </a:pPr>
            <a:r>
              <a:rPr lang="it-IT" sz="1292" dirty="0">
                <a:solidFill>
                  <a:srgbClr val="1E3063"/>
                </a:solidFill>
                <a:latin typeface="Instrument Sans Medium" pitchFamily="34" charset="0"/>
                <a:ea typeface="Instrument Sans Medium" pitchFamily="34" charset="-122"/>
                <a:cs typeface="Instrument Sans Medium" pitchFamily="34" charset="-120"/>
              </a:rPr>
              <a:t>Valutare variazioni del rischio CV stimato a 6 mesi dopo SG ed OAGB;</a:t>
            </a:r>
          </a:p>
          <a:p>
            <a:pPr marL="285750" indent="-285750">
              <a:lnSpc>
                <a:spcPts val="2083"/>
              </a:lnSpc>
              <a:buFont typeface="Arial" panose="020B0604020202020204" pitchFamily="34" charset="0"/>
              <a:buChar char="•"/>
            </a:pPr>
            <a:r>
              <a:rPr lang="it-IT" sz="1292" dirty="0">
                <a:solidFill>
                  <a:srgbClr val="1E3063"/>
                </a:solidFill>
                <a:latin typeface="Instrument Sans Medium" pitchFamily="34" charset="0"/>
                <a:ea typeface="Instrument Sans Medium" pitchFamily="34" charset="-122"/>
                <a:cs typeface="Instrument Sans Medium" pitchFamily="34" charset="-120"/>
              </a:rPr>
              <a:t> Identificare principali varianti della riduzione del rischio cardiovascolare;</a:t>
            </a:r>
          </a:p>
          <a:p>
            <a:pPr marL="285750" indent="-285750">
              <a:lnSpc>
                <a:spcPts val="2083"/>
              </a:lnSpc>
              <a:buFont typeface="Arial" panose="020B0604020202020204" pitchFamily="34" charset="0"/>
              <a:buChar char="•"/>
            </a:pPr>
            <a:r>
              <a:rPr lang="it-IT" sz="1292" dirty="0">
                <a:solidFill>
                  <a:srgbClr val="1E3063"/>
                </a:solidFill>
                <a:latin typeface="Instrument Sans Medium" pitchFamily="34" charset="0"/>
              </a:rPr>
              <a:t>Obiettivo secondario: Generare elementi utili per future studi comparativi tra tecniche chirurgiche differenti. </a:t>
            </a:r>
            <a:endParaRPr lang="it-IT" sz="1292" dirty="0"/>
          </a:p>
        </p:txBody>
      </p:sp>
      <p:sp>
        <p:nvSpPr>
          <p:cNvPr id="60" name="Text 6">
            <a:extLst>
              <a:ext uri="{FF2B5EF4-FFF2-40B4-BE49-F238E27FC236}">
                <a16:creationId xmlns:a16="http://schemas.microsoft.com/office/drawing/2014/main" id="{A83CF2EF-FEA0-411A-8206-D4FC37AA70A1}"/>
              </a:ext>
            </a:extLst>
          </p:cNvPr>
          <p:cNvSpPr/>
          <p:nvPr/>
        </p:nvSpPr>
        <p:spPr>
          <a:xfrm>
            <a:off x="533012" y="5650670"/>
            <a:ext cx="4015404" cy="258465"/>
          </a:xfrm>
          <a:prstGeom prst="rect">
            <a:avLst/>
          </a:prstGeom>
          <a:noFill/>
          <a:ln/>
        </p:spPr>
        <p:txBody>
          <a:bodyPr wrap="none" lIns="0" tIns="0" rIns="0" bIns="0" rtlCol="0" anchor="t"/>
          <a:lstStyle/>
          <a:p>
            <a:pPr>
              <a:lnSpc>
                <a:spcPts val="2000"/>
              </a:lnSpc>
            </a:pPr>
            <a:r>
              <a:rPr lang="en-US" sz="1625" dirty="0" err="1">
                <a:solidFill>
                  <a:srgbClr val="091C53"/>
                </a:solidFill>
                <a:latin typeface="Instrument Sans Semi Bold" pitchFamily="34" charset="0"/>
                <a:ea typeface="Instrument Sans Semi Bold" pitchFamily="34" charset="-122"/>
                <a:cs typeface="Instrument Sans Semi Bold" pitchFamily="34" charset="-120"/>
              </a:rPr>
              <a:t>Obiettivi</a:t>
            </a:r>
            <a:endParaRPr lang="en-US" sz="1625" dirty="0"/>
          </a:p>
        </p:txBody>
      </p:sp>
      <p:pic>
        <p:nvPicPr>
          <p:cNvPr id="37" name="Immagine 36">
            <a:extLst>
              <a:ext uri="{FF2B5EF4-FFF2-40B4-BE49-F238E27FC236}">
                <a16:creationId xmlns:a16="http://schemas.microsoft.com/office/drawing/2014/main" id="{43EB4EF0-9F4F-4E35-B439-C01D6FBF309E}"/>
              </a:ext>
            </a:extLst>
          </p:cNvPr>
          <p:cNvPicPr>
            <a:picLocks noChangeAspect="1"/>
          </p:cNvPicPr>
          <p:nvPr/>
        </p:nvPicPr>
        <p:blipFill>
          <a:blip r:embed="rId4"/>
          <a:stretch>
            <a:fillRect/>
          </a:stretch>
        </p:blipFill>
        <p:spPr>
          <a:xfrm>
            <a:off x="10703613" y="6194821"/>
            <a:ext cx="1475455" cy="664517"/>
          </a:xfrm>
          <a:prstGeom prst="rect">
            <a:avLst/>
          </a:prstGeom>
        </p:spPr>
      </p:pic>
      <p:pic>
        <p:nvPicPr>
          <p:cNvPr id="39" name="Immagine 38">
            <a:extLst>
              <a:ext uri="{FF2B5EF4-FFF2-40B4-BE49-F238E27FC236}">
                <a16:creationId xmlns:a16="http://schemas.microsoft.com/office/drawing/2014/main" id="{238E1ABB-BD48-4D8B-B0CF-E6DC88F1BD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sp>
        <p:nvSpPr>
          <p:cNvPr id="40" name="Text 6">
            <a:extLst>
              <a:ext uri="{FF2B5EF4-FFF2-40B4-BE49-F238E27FC236}">
                <a16:creationId xmlns:a16="http://schemas.microsoft.com/office/drawing/2014/main" id="{75883B4B-339E-4101-851D-9A54460E19DA}"/>
              </a:ext>
            </a:extLst>
          </p:cNvPr>
          <p:cNvSpPr/>
          <p:nvPr/>
        </p:nvSpPr>
        <p:spPr>
          <a:xfrm>
            <a:off x="402357" y="3804097"/>
            <a:ext cx="4015404" cy="258465"/>
          </a:xfrm>
          <a:prstGeom prst="rect">
            <a:avLst/>
          </a:prstGeom>
          <a:noFill/>
          <a:ln/>
        </p:spPr>
        <p:txBody>
          <a:bodyPr wrap="none" lIns="0" tIns="0" rIns="0" bIns="0" rtlCol="0" anchor="t"/>
          <a:lstStyle/>
          <a:p>
            <a:pPr>
              <a:lnSpc>
                <a:spcPts val="2000"/>
              </a:lnSpc>
            </a:pPr>
            <a:r>
              <a:rPr lang="en-US" sz="1625" dirty="0">
                <a:solidFill>
                  <a:srgbClr val="091C53"/>
                </a:solidFill>
                <a:latin typeface="Instrument Sans Semi Bold" pitchFamily="34" charset="0"/>
                <a:ea typeface="Instrument Sans Semi Bold" pitchFamily="34" charset="-122"/>
                <a:cs typeface="Instrument Sans Semi Bold" pitchFamily="34" charset="-120"/>
              </a:rPr>
              <a:t>Regressione LASSO</a:t>
            </a:r>
            <a:endParaRPr lang="en-US" sz="1625" dirty="0"/>
          </a:p>
        </p:txBody>
      </p:sp>
      <p:sp>
        <p:nvSpPr>
          <p:cNvPr id="41" name="Text 7">
            <a:extLst>
              <a:ext uri="{FF2B5EF4-FFF2-40B4-BE49-F238E27FC236}">
                <a16:creationId xmlns:a16="http://schemas.microsoft.com/office/drawing/2014/main" id="{9528FE88-3BAA-4B4C-BD2A-5AE1DC1F9997}"/>
              </a:ext>
            </a:extLst>
          </p:cNvPr>
          <p:cNvSpPr/>
          <p:nvPr/>
        </p:nvSpPr>
        <p:spPr>
          <a:xfrm>
            <a:off x="400635" y="4074451"/>
            <a:ext cx="11261894" cy="882616"/>
          </a:xfrm>
          <a:prstGeom prst="rect">
            <a:avLst/>
          </a:prstGeom>
          <a:noFill/>
          <a:ln/>
        </p:spPr>
        <p:txBody>
          <a:bodyPr wrap="square" lIns="0" tIns="0" rIns="0" bIns="0" rtlCol="0" anchor="t"/>
          <a:lstStyle/>
          <a:p>
            <a:pPr>
              <a:lnSpc>
                <a:spcPts val="2083"/>
              </a:lnSpc>
            </a:pPr>
            <a:r>
              <a:rPr lang="en-US" sz="1292" dirty="0" err="1">
                <a:solidFill>
                  <a:srgbClr val="1E3063"/>
                </a:solidFill>
                <a:latin typeface="Arial" panose="020B0604020202020204" pitchFamily="34" charset="0"/>
                <a:ea typeface="Instrument Sans Medium" pitchFamily="34" charset="-122"/>
                <a:cs typeface="Arial" panose="020B0604020202020204" pitchFamily="34" charset="0"/>
              </a:rPr>
              <a:t>Applicata</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per identificare i determinanti associati alla variazione degli score con 10-fold cross-validation (metodo 1SE). La gestione dei dati mancanti è stata effettuata mediante imputazione singola con random forest (k=3, 100 </a:t>
            </a:r>
            <a:r>
              <a:rPr lang="en-US" sz="1292" dirty="0" err="1">
                <a:solidFill>
                  <a:srgbClr val="1E3063"/>
                </a:solidFill>
                <a:latin typeface="Arial" panose="020B0604020202020204" pitchFamily="34" charset="0"/>
                <a:ea typeface="Instrument Sans Medium" pitchFamily="34" charset="-122"/>
                <a:cs typeface="Arial" panose="020B0604020202020204" pitchFamily="34" charset="0"/>
              </a:rPr>
              <a:t>alberi</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Soglia di significatività: </a:t>
            </a: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p &lt; 0,05</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Software: </a:t>
            </a: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R v4.5</a:t>
            </a:r>
            <a:r>
              <a:rPr lang="en-US" sz="1292" dirty="0">
                <a:solidFill>
                  <a:srgbClr val="1E3063"/>
                </a:solidFill>
                <a:latin typeface="Instrument Sans Medium" pitchFamily="34" charset="0"/>
                <a:ea typeface="Instrument Sans Medium" pitchFamily="34" charset="-122"/>
                <a:cs typeface="Instrument Sans Medium" pitchFamily="34" charset="-120"/>
              </a:rPr>
              <a:t>.</a:t>
            </a:r>
            <a:endParaRPr lang="en-US" sz="1292" dirty="0"/>
          </a:p>
        </p:txBody>
      </p:sp>
    </p:spTree>
    <p:extLst>
      <p:ext uri="{BB962C8B-B14F-4D97-AF65-F5344CB8AC3E}">
        <p14:creationId xmlns:p14="http://schemas.microsoft.com/office/powerpoint/2010/main" val="20112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800600" cy="6858000"/>
          </a:xfrm>
          <a:prstGeom prst="rect">
            <a:avLst/>
          </a:prstGeom>
          <a:effectLst>
            <a:softEdge rad="152400"/>
          </a:effectLst>
        </p:spPr>
      </p:pic>
      <p:sp>
        <p:nvSpPr>
          <p:cNvPr id="5" name="Text 2"/>
          <p:cNvSpPr/>
          <p:nvPr/>
        </p:nvSpPr>
        <p:spPr>
          <a:xfrm>
            <a:off x="4581427" y="34926"/>
            <a:ext cx="4656841" cy="1033463"/>
          </a:xfrm>
          <a:prstGeom prst="rect">
            <a:avLst/>
          </a:prstGeom>
          <a:noFill/>
          <a:ln/>
        </p:spPr>
        <p:txBody>
          <a:bodyPr wrap="square" lIns="0" tIns="0" rIns="0" bIns="0" rtlCol="0" anchor="t"/>
          <a:lstStyle/>
          <a:p>
            <a:pPr>
              <a:lnSpc>
                <a:spcPts val="4042"/>
              </a:lnSpc>
            </a:pPr>
            <a:r>
              <a:rPr lang="en-US" sz="2800" dirty="0" err="1">
                <a:solidFill>
                  <a:srgbClr val="091C53"/>
                </a:solidFill>
                <a:latin typeface="Instrument Sans Semi Bold" pitchFamily="34" charset="0"/>
                <a:ea typeface="Instrument Sans Semi Bold" pitchFamily="34" charset="-122"/>
                <a:cs typeface="Instrument Sans Semi Bold" pitchFamily="34" charset="-120"/>
              </a:rPr>
              <a:t>Caratteristiche</a:t>
            </a:r>
            <a:r>
              <a:rPr lang="en-US" sz="2800" dirty="0">
                <a:solidFill>
                  <a:srgbClr val="091C53"/>
                </a:solidFill>
                <a:latin typeface="Instrument Sans Semi Bold" pitchFamily="34" charset="0"/>
                <a:ea typeface="Instrument Sans Semi Bold" pitchFamily="34" charset="-122"/>
                <a:cs typeface="Instrument Sans Semi Bold" pitchFamily="34" charset="-120"/>
              </a:rPr>
              <a:t> </a:t>
            </a:r>
            <a:r>
              <a:rPr lang="en-US" sz="2800" dirty="0" err="1">
                <a:solidFill>
                  <a:srgbClr val="091C53"/>
                </a:solidFill>
                <a:latin typeface="Instrument Sans Semi Bold" pitchFamily="34" charset="0"/>
                <a:ea typeface="Instrument Sans Semi Bold" pitchFamily="34" charset="-122"/>
                <a:cs typeface="Instrument Sans Semi Bold" pitchFamily="34" charset="-120"/>
              </a:rPr>
              <a:t>della</a:t>
            </a:r>
            <a:r>
              <a:rPr lang="en-US" sz="2800" dirty="0">
                <a:solidFill>
                  <a:srgbClr val="091C53"/>
                </a:solidFill>
                <a:latin typeface="Instrument Sans Semi Bold" pitchFamily="34" charset="0"/>
                <a:ea typeface="Instrument Sans Semi Bold" pitchFamily="34" charset="-122"/>
                <a:cs typeface="Instrument Sans Semi Bold" pitchFamily="34" charset="-120"/>
              </a:rPr>
              <a:t> </a:t>
            </a:r>
            <a:r>
              <a:rPr lang="en-US" sz="2800" dirty="0" err="1">
                <a:solidFill>
                  <a:srgbClr val="091C53"/>
                </a:solidFill>
                <a:latin typeface="Instrument Sans Semi Bold" pitchFamily="34" charset="0"/>
                <a:ea typeface="Instrument Sans Semi Bold" pitchFamily="34" charset="-122"/>
                <a:cs typeface="Instrument Sans Semi Bold" pitchFamily="34" charset="-120"/>
              </a:rPr>
              <a:t>Popolazione</a:t>
            </a:r>
            <a:r>
              <a:rPr lang="en-US" sz="2800" dirty="0">
                <a:solidFill>
                  <a:srgbClr val="091C53"/>
                </a:solidFill>
                <a:latin typeface="Instrument Sans Semi Bold" pitchFamily="34" charset="0"/>
                <a:ea typeface="Instrument Sans Semi Bold" pitchFamily="34" charset="-122"/>
                <a:cs typeface="Instrument Sans Semi Bold" pitchFamily="34" charset="-120"/>
              </a:rPr>
              <a:t> al baseline</a:t>
            </a:r>
            <a:endParaRPr lang="en-US" sz="2800" dirty="0"/>
          </a:p>
        </p:txBody>
      </p:sp>
      <p:sp>
        <p:nvSpPr>
          <p:cNvPr id="6" name="Text 3"/>
          <p:cNvSpPr/>
          <p:nvPr/>
        </p:nvSpPr>
        <p:spPr>
          <a:xfrm>
            <a:off x="4634995" y="1105134"/>
            <a:ext cx="5334977" cy="1168944"/>
          </a:xfrm>
          <a:prstGeom prst="rect">
            <a:avLst/>
          </a:prstGeom>
          <a:noFill/>
          <a:ln/>
        </p:spPr>
        <p:txBody>
          <a:bodyPr wrap="square" lIns="0" tIns="0" rIns="0" bIns="0" rtlCol="0" anchor="t"/>
          <a:lstStyle/>
          <a:p>
            <a:pPr marL="285750" indent="-285750">
              <a:lnSpc>
                <a:spcPts val="2083"/>
              </a:lnSpc>
              <a:buFont typeface="Arial" panose="020B0604020202020204" pitchFamily="34" charset="0"/>
              <a:buChar char="•"/>
            </a:pPr>
            <a:r>
              <a:rPr lang="en-US" sz="1100" b="1" dirty="0">
                <a:solidFill>
                  <a:srgbClr val="1E3063"/>
                </a:solidFill>
                <a:latin typeface="Instrument Sans Medium" pitchFamily="34" charset="0"/>
                <a:ea typeface="Instrument Sans Medium" pitchFamily="34" charset="-122"/>
                <a:cs typeface="Instrument Sans Medium" pitchFamily="34" charset="-120"/>
              </a:rPr>
              <a:t>92 pazienti</a:t>
            </a:r>
            <a:r>
              <a:rPr lang="en-US" sz="1100" dirty="0">
                <a:solidFill>
                  <a:srgbClr val="1E3063"/>
                </a:solidFill>
                <a:latin typeface="Instrument Sans Medium" pitchFamily="34" charset="0"/>
                <a:ea typeface="Instrument Sans Medium" pitchFamily="34" charset="-122"/>
                <a:cs typeface="Instrument Sans Medium" pitchFamily="34" charset="-120"/>
              </a:rPr>
              <a:t> sottoposti a </a:t>
            </a:r>
            <a:r>
              <a:rPr lang="en-US" sz="1100" dirty="0" err="1">
                <a:solidFill>
                  <a:srgbClr val="1E3063"/>
                </a:solidFill>
                <a:latin typeface="Instrument Sans Medium" pitchFamily="34" charset="0"/>
                <a:ea typeface="Instrument Sans Medium" pitchFamily="34" charset="-122"/>
                <a:cs typeface="Instrument Sans Medium" pitchFamily="34" charset="-120"/>
              </a:rPr>
              <a:t>chirurgia</a:t>
            </a:r>
            <a:r>
              <a:rPr lang="en-US" sz="1100" dirty="0">
                <a:solidFill>
                  <a:srgbClr val="1E3063"/>
                </a:solidFill>
                <a:latin typeface="Instrument Sans Medium" pitchFamily="34" charset="0"/>
                <a:ea typeface="Instrument Sans Medium" pitchFamily="34" charset="-122"/>
                <a:cs typeface="Instrument Sans Medium" pitchFamily="34" charset="-120"/>
              </a:rPr>
              <a:t> </a:t>
            </a:r>
            <a:r>
              <a:rPr lang="en-US" sz="1100" dirty="0" err="1">
                <a:solidFill>
                  <a:srgbClr val="1E3063"/>
                </a:solidFill>
                <a:latin typeface="Instrument Sans Medium" pitchFamily="34" charset="0"/>
                <a:ea typeface="Instrument Sans Medium" pitchFamily="34" charset="-122"/>
                <a:cs typeface="Instrument Sans Medium" pitchFamily="34" charset="-120"/>
              </a:rPr>
              <a:t>bariatrica</a:t>
            </a:r>
            <a:r>
              <a:rPr lang="en-US" sz="1100" dirty="0">
                <a:solidFill>
                  <a:srgbClr val="1E3063"/>
                </a:solidFill>
                <a:latin typeface="Instrument Sans Medium" pitchFamily="34" charset="0"/>
                <a:ea typeface="Instrument Sans Medium" pitchFamily="34" charset="-122"/>
                <a:cs typeface="Instrument Sans Medium" pitchFamily="34" charset="-120"/>
              </a:rPr>
              <a:t>, </a:t>
            </a:r>
            <a:r>
              <a:rPr lang="en-US" sz="1100" b="1" dirty="0">
                <a:solidFill>
                  <a:srgbClr val="1E3063"/>
                </a:solidFill>
                <a:latin typeface="Instrument Sans Medium" pitchFamily="34" charset="0"/>
                <a:ea typeface="Instrument Sans Medium" pitchFamily="34" charset="-122"/>
                <a:cs typeface="Instrument Sans Medium" pitchFamily="34" charset="-120"/>
              </a:rPr>
              <a:t>50 OAGB</a:t>
            </a:r>
            <a:r>
              <a:rPr lang="en-US" sz="1100" dirty="0">
                <a:solidFill>
                  <a:srgbClr val="1E3063"/>
                </a:solidFill>
                <a:latin typeface="Instrument Sans Medium" pitchFamily="34" charset="0"/>
                <a:ea typeface="Instrument Sans Medium" pitchFamily="34" charset="-122"/>
                <a:cs typeface="Instrument Sans Medium" pitchFamily="34" charset="-120"/>
              </a:rPr>
              <a:t> e </a:t>
            </a:r>
            <a:r>
              <a:rPr lang="en-US" sz="1100" b="1" dirty="0">
                <a:solidFill>
                  <a:srgbClr val="1E3063"/>
                </a:solidFill>
                <a:latin typeface="Instrument Sans Medium" pitchFamily="34" charset="0"/>
                <a:ea typeface="Instrument Sans Medium" pitchFamily="34" charset="-122"/>
                <a:cs typeface="Instrument Sans Medium" pitchFamily="34" charset="-120"/>
              </a:rPr>
              <a:t>42 SG;</a:t>
            </a:r>
            <a:endParaRPr lang="en-US" sz="1100" dirty="0">
              <a:solidFill>
                <a:srgbClr val="1E3063"/>
              </a:solidFill>
              <a:latin typeface="Instrument Sans Medium" pitchFamily="34" charset="0"/>
              <a:ea typeface="Instrument Sans Medium" pitchFamily="34" charset="-122"/>
              <a:cs typeface="Instrument Sans Medium" pitchFamily="34" charset="-120"/>
            </a:endParaRPr>
          </a:p>
          <a:p>
            <a:pPr marL="285750" indent="-285750">
              <a:lnSpc>
                <a:spcPts val="2083"/>
              </a:lnSpc>
              <a:buFont typeface="Arial" panose="020B0604020202020204" pitchFamily="34" charset="0"/>
              <a:buChar char="•"/>
            </a:pPr>
            <a:r>
              <a:rPr lang="en-US" sz="1100" dirty="0">
                <a:solidFill>
                  <a:srgbClr val="1E3063"/>
                </a:solidFill>
                <a:latin typeface="Instrument Sans Medium" pitchFamily="34" charset="0"/>
                <a:ea typeface="Instrument Sans Medium" pitchFamily="34" charset="-122"/>
                <a:cs typeface="Instrument Sans Medium" pitchFamily="34" charset="-120"/>
              </a:rPr>
              <a:t> Età mediana </a:t>
            </a:r>
            <a:r>
              <a:rPr lang="en-US" sz="1100" dirty="0" err="1">
                <a:solidFill>
                  <a:srgbClr val="1E3063"/>
                </a:solidFill>
                <a:latin typeface="Instrument Sans Medium" pitchFamily="34" charset="0"/>
                <a:ea typeface="Instrument Sans Medium" pitchFamily="34" charset="-122"/>
                <a:cs typeface="Instrument Sans Medium" pitchFamily="34" charset="-120"/>
              </a:rPr>
              <a:t>dell'intera</a:t>
            </a:r>
            <a:r>
              <a:rPr lang="en-US" sz="1100" dirty="0">
                <a:solidFill>
                  <a:srgbClr val="1E3063"/>
                </a:solidFill>
                <a:latin typeface="Instrument Sans Medium" pitchFamily="34" charset="0"/>
                <a:ea typeface="Instrument Sans Medium" pitchFamily="34" charset="-122"/>
                <a:cs typeface="Instrument Sans Medium" pitchFamily="34" charset="-120"/>
              </a:rPr>
              <a:t> </a:t>
            </a:r>
            <a:r>
              <a:rPr lang="en-US" sz="1100" dirty="0" err="1">
                <a:solidFill>
                  <a:srgbClr val="1E3063"/>
                </a:solidFill>
                <a:latin typeface="Instrument Sans Medium" pitchFamily="34" charset="0"/>
                <a:ea typeface="Instrument Sans Medium" pitchFamily="34" charset="-122"/>
                <a:cs typeface="Instrument Sans Medium" pitchFamily="34" charset="-120"/>
              </a:rPr>
              <a:t>coorte</a:t>
            </a:r>
            <a:r>
              <a:rPr lang="en-US" sz="1100" dirty="0">
                <a:solidFill>
                  <a:srgbClr val="1E3063"/>
                </a:solidFill>
                <a:latin typeface="Instrument Sans Medium" pitchFamily="34" charset="0"/>
                <a:ea typeface="Instrument Sans Medium" pitchFamily="34" charset="-122"/>
                <a:cs typeface="Instrument Sans Medium" pitchFamily="34" charset="-120"/>
              </a:rPr>
              <a:t> </a:t>
            </a:r>
            <a:r>
              <a:rPr lang="en-US" sz="1100" b="1" dirty="0">
                <a:solidFill>
                  <a:srgbClr val="1E3063"/>
                </a:solidFill>
                <a:latin typeface="Instrument Sans Medium" pitchFamily="34" charset="0"/>
                <a:ea typeface="Instrument Sans Medium" pitchFamily="34" charset="-122"/>
                <a:cs typeface="Instrument Sans Medium" pitchFamily="34" charset="-120"/>
              </a:rPr>
              <a:t>47 anni</a:t>
            </a:r>
            <a:r>
              <a:rPr lang="en-US" sz="1100" dirty="0">
                <a:solidFill>
                  <a:srgbClr val="1E3063"/>
                </a:solidFill>
                <a:latin typeface="Instrument Sans Medium" pitchFamily="34" charset="0"/>
                <a:ea typeface="Instrument Sans Medium" pitchFamily="34" charset="-122"/>
                <a:cs typeface="Instrument Sans Medium" pitchFamily="34" charset="-120"/>
              </a:rPr>
              <a:t> (IQR 37,75–54,00)  </a:t>
            </a:r>
            <a:r>
              <a:rPr lang="en-US" sz="1100" dirty="0" err="1">
                <a:solidFill>
                  <a:srgbClr val="1E3063"/>
                </a:solidFill>
                <a:latin typeface="Instrument Sans Medium" pitchFamily="34" charset="0"/>
                <a:ea typeface="Instrument Sans Medium" pitchFamily="34" charset="-122"/>
                <a:cs typeface="Instrument Sans Medium" pitchFamily="34" charset="-120"/>
              </a:rPr>
              <a:t>s</a:t>
            </a:r>
            <a:r>
              <a:rPr lang="en-US" sz="1100" dirty="0" err="1">
                <a:solidFill>
                  <a:srgbClr val="1E3063"/>
                </a:solidFill>
                <a:latin typeface="Instrument Sans Medium" pitchFamily="34" charset="0"/>
              </a:rPr>
              <a:t>ignificativamente</a:t>
            </a:r>
            <a:r>
              <a:rPr lang="en-US" sz="1100" dirty="0">
                <a:solidFill>
                  <a:srgbClr val="1E3063"/>
                </a:solidFill>
                <a:latin typeface="Instrument Sans Medium" pitchFamily="34" charset="0"/>
              </a:rPr>
              <a:t> </a:t>
            </a:r>
            <a:r>
              <a:rPr lang="en-US" sz="1100" dirty="0" err="1">
                <a:solidFill>
                  <a:srgbClr val="1E3063"/>
                </a:solidFill>
                <a:latin typeface="Instrument Sans Medium" pitchFamily="34" charset="0"/>
              </a:rPr>
              <a:t>più</a:t>
            </a:r>
            <a:r>
              <a:rPr lang="en-US" sz="1100" dirty="0">
                <a:solidFill>
                  <a:srgbClr val="1E3063"/>
                </a:solidFill>
                <a:latin typeface="Instrument Sans Medium" pitchFamily="34" charset="0"/>
              </a:rPr>
              <a:t> </a:t>
            </a:r>
            <a:r>
              <a:rPr lang="en-US" sz="1100" dirty="0" err="1">
                <a:solidFill>
                  <a:srgbClr val="1E3063"/>
                </a:solidFill>
                <a:latin typeface="Instrument Sans Medium" pitchFamily="34" charset="0"/>
              </a:rPr>
              <a:t>alta</a:t>
            </a:r>
            <a:r>
              <a:rPr lang="en-US" sz="1100" dirty="0">
                <a:solidFill>
                  <a:srgbClr val="1E3063"/>
                </a:solidFill>
                <a:latin typeface="Instrument Sans Medium" pitchFamily="34" charset="0"/>
              </a:rPr>
              <a:t> </a:t>
            </a:r>
            <a:r>
              <a:rPr lang="en-US" sz="1100" dirty="0" err="1">
                <a:solidFill>
                  <a:srgbClr val="1E3063"/>
                </a:solidFill>
                <a:latin typeface="Instrument Sans Medium" pitchFamily="34" charset="0"/>
              </a:rPr>
              <a:t>nella</a:t>
            </a:r>
            <a:r>
              <a:rPr lang="en-US" sz="1100" dirty="0">
                <a:solidFill>
                  <a:srgbClr val="1E3063"/>
                </a:solidFill>
                <a:latin typeface="Instrument Sans Medium" pitchFamily="34" charset="0"/>
              </a:rPr>
              <a:t> </a:t>
            </a:r>
            <a:r>
              <a:rPr lang="en-US" sz="1100" dirty="0" err="1">
                <a:solidFill>
                  <a:srgbClr val="1E3063"/>
                </a:solidFill>
                <a:latin typeface="Instrument Sans Medium" pitchFamily="34" charset="0"/>
              </a:rPr>
              <a:t>popolazione</a:t>
            </a:r>
            <a:r>
              <a:rPr lang="en-US" sz="1100" dirty="0">
                <a:solidFill>
                  <a:srgbClr val="1E3063"/>
                </a:solidFill>
                <a:latin typeface="Instrument Sans Medium" pitchFamily="34" charset="0"/>
              </a:rPr>
              <a:t> OAGB </a:t>
            </a:r>
            <a:r>
              <a:rPr lang="en-US" sz="1100" b="1" dirty="0">
                <a:solidFill>
                  <a:srgbClr val="1E3063"/>
                </a:solidFill>
                <a:latin typeface="Instrument Sans Medium" pitchFamily="34" charset="0"/>
              </a:rPr>
              <a:t>(50 vs 40).</a:t>
            </a:r>
          </a:p>
          <a:p>
            <a:pPr marL="285750" indent="-285750">
              <a:lnSpc>
                <a:spcPts val="2083"/>
              </a:lnSpc>
              <a:buFont typeface="Arial" panose="020B0604020202020204" pitchFamily="34" charset="0"/>
              <a:buChar char="•"/>
            </a:pPr>
            <a:r>
              <a:rPr lang="en-US" sz="1100" b="1" dirty="0">
                <a:solidFill>
                  <a:srgbClr val="1E3063"/>
                </a:solidFill>
                <a:latin typeface="Instrument Sans Medium" pitchFamily="34" charset="0"/>
              </a:rPr>
              <a:t>38.5% IAS;</a:t>
            </a:r>
          </a:p>
          <a:p>
            <a:pPr marL="285750" indent="-285750">
              <a:lnSpc>
                <a:spcPts val="2083"/>
              </a:lnSpc>
              <a:buFont typeface="Arial" panose="020B0604020202020204" pitchFamily="34" charset="0"/>
              <a:buChar char="•"/>
            </a:pPr>
            <a:r>
              <a:rPr lang="en-US" sz="1100" b="1" dirty="0">
                <a:solidFill>
                  <a:srgbClr val="1E3063"/>
                </a:solidFill>
                <a:latin typeface="Instrument Sans Medium" pitchFamily="34" charset="0"/>
              </a:rPr>
              <a:t>34.1% </a:t>
            </a:r>
            <a:r>
              <a:rPr lang="en-US" sz="1100" b="1" dirty="0" err="1">
                <a:solidFill>
                  <a:srgbClr val="1E3063"/>
                </a:solidFill>
                <a:latin typeface="Instrument Sans Medium" pitchFamily="34" charset="0"/>
              </a:rPr>
              <a:t>Dislpidemia</a:t>
            </a:r>
            <a:r>
              <a:rPr lang="en-US" sz="1100" b="1" dirty="0">
                <a:solidFill>
                  <a:srgbClr val="1E3063"/>
                </a:solidFill>
                <a:latin typeface="Instrument Sans Medium" pitchFamily="34" charset="0"/>
              </a:rPr>
              <a:t>;</a:t>
            </a:r>
          </a:p>
          <a:p>
            <a:pPr marL="285750" indent="-285750">
              <a:lnSpc>
                <a:spcPts val="2083"/>
              </a:lnSpc>
              <a:buFont typeface="Arial" panose="020B0604020202020204" pitchFamily="34" charset="0"/>
              <a:buChar char="•"/>
            </a:pPr>
            <a:r>
              <a:rPr lang="en-US" sz="1100" b="1" dirty="0">
                <a:solidFill>
                  <a:srgbClr val="1E3063"/>
                </a:solidFill>
                <a:latin typeface="Instrument Sans Medium" pitchFamily="34" charset="0"/>
              </a:rPr>
              <a:t>19.8% </a:t>
            </a:r>
            <a:r>
              <a:rPr lang="en-US" sz="1100" b="1" dirty="0" err="1">
                <a:solidFill>
                  <a:srgbClr val="1E3063"/>
                </a:solidFill>
                <a:latin typeface="Instrument Sans Medium" pitchFamily="34" charset="0"/>
              </a:rPr>
              <a:t>diabete</a:t>
            </a:r>
            <a:r>
              <a:rPr lang="en-US" sz="1100" b="1" dirty="0">
                <a:solidFill>
                  <a:srgbClr val="1E3063"/>
                </a:solidFill>
                <a:latin typeface="Instrument Sans Medium" pitchFamily="34" charset="0"/>
              </a:rPr>
              <a:t> </a:t>
            </a:r>
            <a:r>
              <a:rPr lang="en-US" sz="1100" b="1" dirty="0" err="1">
                <a:solidFill>
                  <a:srgbClr val="1E3063"/>
                </a:solidFill>
                <a:latin typeface="Instrument Sans Medium" pitchFamily="34" charset="0"/>
              </a:rPr>
              <a:t>mellito</a:t>
            </a:r>
            <a:r>
              <a:rPr lang="en-US" sz="1100" b="1" dirty="0">
                <a:solidFill>
                  <a:srgbClr val="1E3063"/>
                </a:solidFill>
                <a:latin typeface="Instrument Sans Medium" pitchFamily="34" charset="0"/>
              </a:rPr>
              <a:t>.</a:t>
            </a:r>
            <a:endParaRPr lang="en-US" sz="1292" b="1" dirty="0"/>
          </a:p>
        </p:txBody>
      </p:sp>
      <p:pic>
        <p:nvPicPr>
          <p:cNvPr id="24" name="Immagine 23">
            <a:extLst>
              <a:ext uri="{FF2B5EF4-FFF2-40B4-BE49-F238E27FC236}">
                <a16:creationId xmlns:a16="http://schemas.microsoft.com/office/drawing/2014/main" id="{1CA1699F-C019-4485-908E-55F4CB010B53}"/>
              </a:ext>
            </a:extLst>
          </p:cNvPr>
          <p:cNvPicPr>
            <a:picLocks noChangeAspect="1"/>
          </p:cNvPicPr>
          <p:nvPr/>
        </p:nvPicPr>
        <p:blipFill>
          <a:blip r:embed="rId4"/>
          <a:stretch>
            <a:fillRect/>
          </a:stretch>
        </p:blipFill>
        <p:spPr>
          <a:xfrm>
            <a:off x="10703613" y="6194821"/>
            <a:ext cx="1475455" cy="664517"/>
          </a:xfrm>
          <a:prstGeom prst="rect">
            <a:avLst/>
          </a:prstGeom>
        </p:spPr>
      </p:pic>
      <p:pic>
        <p:nvPicPr>
          <p:cNvPr id="10" name="Immagine 9">
            <a:extLst>
              <a:ext uri="{FF2B5EF4-FFF2-40B4-BE49-F238E27FC236}">
                <a16:creationId xmlns:a16="http://schemas.microsoft.com/office/drawing/2014/main" id="{CD76D9DC-3284-46DD-A9F7-9FDDF9DCD9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pic>
        <p:nvPicPr>
          <p:cNvPr id="4" name="Immagine 3">
            <a:extLst>
              <a:ext uri="{FF2B5EF4-FFF2-40B4-BE49-F238E27FC236}">
                <a16:creationId xmlns:a16="http://schemas.microsoft.com/office/drawing/2014/main" id="{233127EC-45BB-4741-9C00-02F2B7DD1A68}"/>
              </a:ext>
            </a:extLst>
          </p:cNvPr>
          <p:cNvPicPr>
            <a:picLocks noChangeAspect="1"/>
          </p:cNvPicPr>
          <p:nvPr/>
        </p:nvPicPr>
        <p:blipFill rotWithShape="1">
          <a:blip r:embed="rId6">
            <a:extLst>
              <a:ext uri="{28A0092B-C50C-407E-A947-70E740481C1C}">
                <a14:useLocalDpi xmlns:a14="http://schemas.microsoft.com/office/drawing/2010/main" val="0"/>
              </a:ext>
            </a:extLst>
          </a:blip>
          <a:srcRect l="-131" t="6439"/>
          <a:stretch/>
        </p:blipFill>
        <p:spPr>
          <a:xfrm>
            <a:off x="4855060" y="2645421"/>
            <a:ext cx="6367573" cy="3685100"/>
          </a:xfrm>
          <a:prstGeom prst="rect">
            <a:avLst/>
          </a:prstGeom>
        </p:spPr>
      </p:pic>
    </p:spTree>
    <p:extLst>
      <p:ext uri="{BB962C8B-B14F-4D97-AF65-F5344CB8AC3E}">
        <p14:creationId xmlns:p14="http://schemas.microsoft.com/office/powerpoint/2010/main" val="140691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152345" y="185763"/>
            <a:ext cx="8077255" cy="1661891"/>
          </a:xfrm>
          <a:prstGeom prst="rect">
            <a:avLst/>
          </a:prstGeom>
          <a:noFill/>
          <a:ln/>
        </p:spPr>
        <p:txBody>
          <a:bodyPr wrap="none" lIns="0" tIns="0" rIns="0" bIns="0" rtlCol="0" anchor="t"/>
          <a:lstStyle/>
          <a:p>
            <a:pPr>
              <a:lnSpc>
                <a:spcPts val="3917"/>
              </a:lnSpc>
            </a:pPr>
            <a:r>
              <a:rPr lang="en-US" sz="3125" dirty="0" err="1">
                <a:solidFill>
                  <a:srgbClr val="091C53"/>
                </a:solidFill>
                <a:latin typeface="Instrument Sans Semi Bold" pitchFamily="34" charset="0"/>
                <a:ea typeface="Instrument Sans Semi Bold" pitchFamily="34" charset="-122"/>
                <a:cs typeface="Instrument Sans Semi Bold" pitchFamily="34" charset="-120"/>
              </a:rPr>
              <a:t>Profilo</a:t>
            </a:r>
            <a:r>
              <a:rPr lang="en-US" sz="3125" dirty="0">
                <a:solidFill>
                  <a:srgbClr val="091C53"/>
                </a:solidFill>
                <a:latin typeface="Instrument Sans Semi Bold" pitchFamily="34" charset="0"/>
                <a:ea typeface="Instrument Sans Semi Bold" pitchFamily="34" charset="-122"/>
                <a:cs typeface="Instrument Sans Semi Bold" pitchFamily="34" charset="-120"/>
              </a:rPr>
              <a:t> </a:t>
            </a:r>
            <a:r>
              <a:rPr lang="en-US" sz="3125" dirty="0" err="1">
                <a:solidFill>
                  <a:srgbClr val="091C53"/>
                </a:solidFill>
                <a:latin typeface="Instrument Sans Semi Bold" pitchFamily="34" charset="0"/>
                <a:ea typeface="Instrument Sans Semi Bold" pitchFamily="34" charset="-122"/>
                <a:cs typeface="Instrument Sans Semi Bold" pitchFamily="34" charset="-120"/>
              </a:rPr>
              <a:t>Clinico</a:t>
            </a:r>
            <a:r>
              <a:rPr lang="en-US" sz="3125" dirty="0">
                <a:solidFill>
                  <a:srgbClr val="091C53"/>
                </a:solidFill>
                <a:latin typeface="Instrument Sans Semi Bold" pitchFamily="34" charset="0"/>
                <a:ea typeface="Instrument Sans Semi Bold" pitchFamily="34" charset="-122"/>
                <a:cs typeface="Instrument Sans Semi Bold" pitchFamily="34" charset="-120"/>
              </a:rPr>
              <a:t> </a:t>
            </a:r>
            <a:r>
              <a:rPr lang="en-US" sz="3125" dirty="0" err="1">
                <a:solidFill>
                  <a:srgbClr val="091C53"/>
                </a:solidFill>
                <a:latin typeface="Instrument Sans Semi Bold" pitchFamily="34" charset="0"/>
                <a:ea typeface="Instrument Sans Semi Bold" pitchFamily="34" charset="-122"/>
                <a:cs typeface="Instrument Sans Semi Bold" pitchFamily="34" charset="-120"/>
              </a:rPr>
              <a:t>laboratoristico</a:t>
            </a:r>
            <a:r>
              <a:rPr lang="en-US" sz="3125" dirty="0">
                <a:solidFill>
                  <a:srgbClr val="091C53"/>
                </a:solidFill>
                <a:latin typeface="Instrument Sans Semi Bold" pitchFamily="34" charset="0"/>
                <a:ea typeface="Instrument Sans Semi Bold" pitchFamily="34" charset="-122"/>
                <a:cs typeface="Instrument Sans Semi Bold" pitchFamily="34" charset="-120"/>
              </a:rPr>
              <a:t> e </a:t>
            </a:r>
            <a:r>
              <a:rPr lang="en-US" sz="3125" dirty="0" err="1">
                <a:solidFill>
                  <a:srgbClr val="091C53"/>
                </a:solidFill>
                <a:latin typeface="Instrument Sans Semi Bold" pitchFamily="34" charset="0"/>
                <a:ea typeface="Instrument Sans Semi Bold" pitchFamily="34" charset="-122"/>
                <a:cs typeface="Instrument Sans Semi Bold" pitchFamily="34" charset="-120"/>
              </a:rPr>
              <a:t>rischio</a:t>
            </a:r>
            <a:endParaRPr lang="en-US" sz="3125" dirty="0">
              <a:solidFill>
                <a:srgbClr val="091C53"/>
              </a:solidFill>
              <a:latin typeface="Instrument Sans Semi Bold" pitchFamily="34" charset="0"/>
              <a:ea typeface="Instrument Sans Semi Bold" pitchFamily="34" charset="-122"/>
              <a:cs typeface="Instrument Sans Semi Bold" pitchFamily="34" charset="-120"/>
            </a:endParaRPr>
          </a:p>
          <a:p>
            <a:pPr>
              <a:lnSpc>
                <a:spcPts val="3917"/>
              </a:lnSpc>
            </a:pPr>
            <a:r>
              <a:rPr lang="en-US" sz="3125" dirty="0">
                <a:solidFill>
                  <a:srgbClr val="091C53"/>
                </a:solidFill>
                <a:latin typeface="Instrument Sans Semi Bold" pitchFamily="34" charset="0"/>
                <a:ea typeface="Instrument Sans Semi Bold" pitchFamily="34" charset="-122"/>
                <a:cs typeface="Instrument Sans Semi Bold" pitchFamily="34" charset="-120"/>
              </a:rPr>
              <a:t> </a:t>
            </a:r>
            <a:r>
              <a:rPr lang="en-US" sz="3125" dirty="0" err="1">
                <a:solidFill>
                  <a:srgbClr val="091C53"/>
                </a:solidFill>
                <a:latin typeface="Instrument Sans Semi Bold" pitchFamily="34" charset="0"/>
                <a:ea typeface="Instrument Sans Semi Bold" pitchFamily="34" charset="-122"/>
                <a:cs typeface="Instrument Sans Semi Bold" pitchFamily="34" charset="-120"/>
              </a:rPr>
              <a:t>cardiovascolare</a:t>
            </a:r>
            <a:r>
              <a:rPr lang="en-US" sz="3125" dirty="0">
                <a:solidFill>
                  <a:srgbClr val="091C53"/>
                </a:solidFill>
                <a:latin typeface="Instrument Sans Semi Bold" pitchFamily="34" charset="0"/>
                <a:ea typeface="Instrument Sans Semi Bold" pitchFamily="34" charset="-122"/>
                <a:cs typeface="Instrument Sans Semi Bold" pitchFamily="34" charset="-120"/>
              </a:rPr>
              <a:t> al baseline</a:t>
            </a:r>
          </a:p>
        </p:txBody>
      </p:sp>
      <p:sp>
        <p:nvSpPr>
          <p:cNvPr id="41" name="Text 39"/>
          <p:cNvSpPr/>
          <p:nvPr/>
        </p:nvSpPr>
        <p:spPr>
          <a:xfrm>
            <a:off x="438501" y="4896492"/>
            <a:ext cx="4667892" cy="951777"/>
          </a:xfrm>
          <a:prstGeom prst="rect">
            <a:avLst/>
          </a:prstGeom>
          <a:noFill/>
          <a:ln/>
        </p:spPr>
        <p:txBody>
          <a:bodyPr wrap="square" lIns="0" tIns="0" rIns="0" bIns="0" rtlCol="0" anchor="t"/>
          <a:lstStyle/>
          <a:p>
            <a:pPr marL="342900" indent="-342900">
              <a:lnSpc>
                <a:spcPts val="1958"/>
              </a:lnSpc>
              <a:buFont typeface="Arial" panose="020B0604020202020204" pitchFamily="34" charset="0"/>
              <a:buChar char="•"/>
            </a:pPr>
            <a:r>
              <a:rPr lang="en-US" sz="1250" dirty="0">
                <a:solidFill>
                  <a:srgbClr val="1E3063"/>
                </a:solidFill>
                <a:latin typeface="Instrument Sans Medium" pitchFamily="34" charset="0"/>
                <a:ea typeface="Instrument Sans Medium" pitchFamily="34" charset="-122"/>
                <a:cs typeface="Instrument Sans Medium" pitchFamily="34" charset="-120"/>
              </a:rPr>
              <a:t>La </a:t>
            </a:r>
            <a:r>
              <a:rPr lang="en-US" sz="1250" dirty="0" err="1">
                <a:solidFill>
                  <a:srgbClr val="1E3063"/>
                </a:solidFill>
                <a:latin typeface="Instrument Sans Medium" pitchFamily="34" charset="0"/>
                <a:ea typeface="Instrument Sans Medium" pitchFamily="34" charset="-122"/>
                <a:cs typeface="Instrument Sans Medium" pitchFamily="34" charset="-120"/>
              </a:rPr>
              <a:t>gfr</a:t>
            </a:r>
            <a:r>
              <a:rPr lang="en-US" sz="1250" dirty="0">
                <a:solidFill>
                  <a:srgbClr val="1E3063"/>
                </a:solidFill>
                <a:latin typeface="Instrument Sans Medium" pitchFamily="34" charset="0"/>
                <a:ea typeface="Instrument Sans Medium" pitchFamily="34" charset="-122"/>
                <a:cs typeface="Instrument Sans Medium" pitchFamily="34" charset="-120"/>
              </a:rPr>
              <a:t> risulta significativamente inferiore nel </a:t>
            </a:r>
            <a:r>
              <a:rPr lang="en-US" sz="1250" dirty="0" err="1">
                <a:solidFill>
                  <a:srgbClr val="1E3063"/>
                </a:solidFill>
                <a:latin typeface="Instrument Sans Medium" pitchFamily="34" charset="0"/>
                <a:ea typeface="Instrument Sans Medium" pitchFamily="34" charset="-122"/>
                <a:cs typeface="Instrument Sans Medium" pitchFamily="34" charset="-120"/>
              </a:rPr>
              <a:t>gruppo</a:t>
            </a:r>
            <a:r>
              <a:rPr lang="en-US" sz="1250" dirty="0">
                <a:solidFill>
                  <a:srgbClr val="1E3063"/>
                </a:solidFill>
                <a:latin typeface="Instrument Sans Medium" pitchFamily="34" charset="0"/>
                <a:ea typeface="Instrument Sans Medium" pitchFamily="34" charset="-122"/>
                <a:cs typeface="Instrument Sans Medium" pitchFamily="34" charset="-120"/>
              </a:rPr>
              <a:t> OAGB rispetto al </a:t>
            </a:r>
            <a:r>
              <a:rPr lang="en-US" sz="1250" dirty="0" err="1">
                <a:solidFill>
                  <a:srgbClr val="1E3063"/>
                </a:solidFill>
                <a:latin typeface="Instrument Sans Medium" pitchFamily="34" charset="0"/>
                <a:ea typeface="Instrument Sans Medium" pitchFamily="34" charset="-122"/>
                <a:cs typeface="Instrument Sans Medium" pitchFamily="34" charset="-120"/>
              </a:rPr>
              <a:t>gruppo</a:t>
            </a:r>
            <a:r>
              <a:rPr lang="en-US" sz="1250" dirty="0">
                <a:solidFill>
                  <a:srgbClr val="1E3063"/>
                </a:solidFill>
                <a:latin typeface="Instrument Sans Medium" pitchFamily="34" charset="0"/>
                <a:ea typeface="Instrument Sans Medium" pitchFamily="34" charset="-122"/>
                <a:cs typeface="Instrument Sans Medium" pitchFamily="34" charset="-120"/>
              </a:rPr>
              <a:t> Sleeve al baseline</a:t>
            </a:r>
            <a:r>
              <a:rPr lang="en-US" sz="1250" b="1" dirty="0">
                <a:solidFill>
                  <a:srgbClr val="1E3063"/>
                </a:solidFill>
                <a:latin typeface="Instrument Sans Medium" pitchFamily="34" charset="0"/>
                <a:ea typeface="Instrument Sans Medium" pitchFamily="34" charset="-122"/>
                <a:cs typeface="Instrument Sans Medium" pitchFamily="34" charset="-120"/>
              </a:rPr>
              <a:t> (p = 0,049)</a:t>
            </a:r>
            <a:r>
              <a:rPr lang="en-US" sz="1250" dirty="0">
                <a:solidFill>
                  <a:srgbClr val="1E3063"/>
                </a:solidFill>
                <a:latin typeface="Instrument Sans Medium" pitchFamily="34" charset="0"/>
                <a:ea typeface="Instrument Sans Medium" pitchFamily="34" charset="-122"/>
                <a:cs typeface="Instrument Sans Medium" pitchFamily="34" charset="-120"/>
              </a:rPr>
              <a:t>, mentre HbA1c, </a:t>
            </a:r>
            <a:r>
              <a:rPr lang="en-US" sz="1250" dirty="0" err="1">
                <a:solidFill>
                  <a:srgbClr val="1E3063"/>
                </a:solidFill>
                <a:latin typeface="Instrument Sans Medium" pitchFamily="34" charset="0"/>
                <a:ea typeface="Instrument Sans Medium" pitchFamily="34" charset="-122"/>
                <a:cs typeface="Instrument Sans Medium" pitchFamily="34" charset="-120"/>
              </a:rPr>
              <a:t>glicemia</a:t>
            </a:r>
            <a:r>
              <a:rPr lang="en-US" sz="1250" dirty="0">
                <a:solidFill>
                  <a:srgbClr val="1E3063"/>
                </a:solidFill>
                <a:latin typeface="Instrument Sans Medium" pitchFamily="34" charset="0"/>
                <a:ea typeface="Instrument Sans Medium" pitchFamily="34" charset="-122"/>
                <a:cs typeface="Instrument Sans Medium" pitchFamily="34" charset="-120"/>
              </a:rPr>
              <a:t> e fibrinogeno non mostrano differenze tra i gruppi.</a:t>
            </a:r>
            <a:endParaRPr lang="en-US" sz="1250" dirty="0"/>
          </a:p>
        </p:txBody>
      </p:sp>
      <p:sp>
        <p:nvSpPr>
          <p:cNvPr id="47" name="Text 3">
            <a:extLst>
              <a:ext uri="{FF2B5EF4-FFF2-40B4-BE49-F238E27FC236}">
                <a16:creationId xmlns:a16="http://schemas.microsoft.com/office/drawing/2014/main" id="{1276091A-1D2B-425C-AA4E-7A159ABD104E}"/>
              </a:ext>
            </a:extLst>
          </p:cNvPr>
          <p:cNvSpPr/>
          <p:nvPr/>
        </p:nvSpPr>
        <p:spPr>
          <a:xfrm>
            <a:off x="5954930" y="3567358"/>
            <a:ext cx="5616437" cy="952619"/>
          </a:xfrm>
          <a:prstGeom prst="rect">
            <a:avLst/>
          </a:prstGeom>
          <a:noFill/>
          <a:ln/>
        </p:spPr>
        <p:txBody>
          <a:bodyPr wrap="square" lIns="0" tIns="0" rIns="0" bIns="0" rtlCol="0" anchor="t"/>
          <a:lstStyle/>
          <a:p>
            <a:pPr marL="171450" indent="-171450" algn="l">
              <a:lnSpc>
                <a:spcPts val="2500"/>
              </a:lnSpc>
              <a:buFont typeface="Arial" panose="020B0604020202020204" pitchFamily="34" charset="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Al baseline, i punteggi di rischio calcolati con </a:t>
            </a:r>
            <a:r>
              <a:rPr lang="en-US" sz="1200" b="1" dirty="0">
                <a:solidFill>
                  <a:srgbClr val="1E3063"/>
                </a:solidFill>
                <a:latin typeface="Instrument Sans Medium" pitchFamily="34" charset="0"/>
                <a:ea typeface="Instrument Sans Medium" pitchFamily="34" charset="-122"/>
                <a:cs typeface="Instrument Sans Medium" pitchFamily="34" charset="-120"/>
              </a:rPr>
              <a:t>Framingham Risk Score</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b="1" dirty="0">
                <a:solidFill>
                  <a:srgbClr val="1E3063"/>
                </a:solidFill>
                <a:latin typeface="Instrument Sans Medium" pitchFamily="34" charset="0"/>
                <a:ea typeface="Instrument Sans Medium" pitchFamily="34" charset="-122"/>
                <a:cs typeface="Instrument Sans Medium" pitchFamily="34" charset="-120"/>
              </a:rPr>
              <a:t>SCORE2</a:t>
            </a:r>
            <a:r>
              <a:rPr lang="en-US" sz="1200" dirty="0">
                <a:solidFill>
                  <a:srgbClr val="1E3063"/>
                </a:solidFill>
                <a:latin typeface="Instrument Sans Medium" pitchFamily="34" charset="0"/>
                <a:ea typeface="Instrument Sans Medium" pitchFamily="34" charset="-122"/>
                <a:cs typeface="Instrument Sans Medium" pitchFamily="34" charset="-120"/>
              </a:rPr>
              <a:t> e </a:t>
            </a:r>
            <a:r>
              <a:rPr lang="en-US" sz="1200" b="1" dirty="0">
                <a:solidFill>
                  <a:srgbClr val="1E3063"/>
                </a:solidFill>
                <a:latin typeface="Instrument Sans Medium" pitchFamily="34" charset="0"/>
                <a:ea typeface="Instrument Sans Medium" pitchFamily="34" charset="-122"/>
                <a:cs typeface="Instrument Sans Medium" pitchFamily="34" charset="-120"/>
              </a:rPr>
              <a:t>AROSE</a:t>
            </a:r>
            <a:r>
              <a:rPr lang="en-US" sz="1200" dirty="0">
                <a:solidFill>
                  <a:srgbClr val="1E3063"/>
                </a:solidFill>
                <a:latin typeface="Instrument Sans Medium" pitchFamily="34" charset="0"/>
                <a:ea typeface="Instrument Sans Medium" pitchFamily="34" charset="-122"/>
                <a:cs typeface="Instrument Sans Medium" pitchFamily="34" charset="-120"/>
              </a:rPr>
              <a:t> non presentano differenze statisticamente significative tra i due gruppi chirurgici.</a:t>
            </a:r>
            <a:endParaRPr lang="en-US" sz="1200" dirty="0"/>
          </a:p>
        </p:txBody>
      </p:sp>
      <p:sp>
        <p:nvSpPr>
          <p:cNvPr id="48" name="Text 4">
            <a:extLst>
              <a:ext uri="{FF2B5EF4-FFF2-40B4-BE49-F238E27FC236}">
                <a16:creationId xmlns:a16="http://schemas.microsoft.com/office/drawing/2014/main" id="{066105E9-CA8E-4A95-8EA8-BDA3235E9D09}"/>
              </a:ext>
            </a:extLst>
          </p:cNvPr>
          <p:cNvSpPr/>
          <p:nvPr/>
        </p:nvSpPr>
        <p:spPr>
          <a:xfrm>
            <a:off x="5954931" y="4812150"/>
            <a:ext cx="5412506" cy="1270159"/>
          </a:xfrm>
          <a:prstGeom prst="rect">
            <a:avLst/>
          </a:prstGeom>
          <a:noFill/>
          <a:ln/>
        </p:spPr>
        <p:txBody>
          <a:bodyPr wrap="square" lIns="0" tIns="0" rIns="0" bIns="0" rtlCol="0" anchor="t"/>
          <a:lstStyle/>
          <a:p>
            <a:pPr marL="171450" indent="-171450" algn="l">
              <a:lnSpc>
                <a:spcPts val="2500"/>
              </a:lnSpc>
              <a:buFont typeface="Arial" panose="020B0604020202020204" pitchFamily="34" charset="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Al contrario, i punteggi </a:t>
            </a:r>
            <a:r>
              <a:rPr lang="en-US" sz="1200" b="1" dirty="0">
                <a:solidFill>
                  <a:srgbClr val="1E3063"/>
                </a:solidFill>
                <a:latin typeface="Instrument Sans Medium" pitchFamily="34" charset="0"/>
                <a:ea typeface="Instrument Sans Medium" pitchFamily="34" charset="-122"/>
                <a:cs typeface="Instrument Sans Medium" pitchFamily="34" charset="-120"/>
              </a:rPr>
              <a:t>PREVENT-derived</a:t>
            </a:r>
            <a:r>
              <a:rPr lang="en-US" sz="1200" dirty="0">
                <a:solidFill>
                  <a:srgbClr val="1E3063"/>
                </a:solidFill>
                <a:latin typeface="Instrument Sans Medium" pitchFamily="34" charset="0"/>
                <a:ea typeface="Instrument Sans Medium" pitchFamily="34" charset="-122"/>
                <a:cs typeface="Instrument Sans Medium" pitchFamily="34" charset="-120"/>
              </a:rPr>
              <a:t> a 10 e 30 anni risultano significativamente più elevati nei pazienti candidati a </a:t>
            </a:r>
            <a:r>
              <a:rPr lang="en-US" sz="1200" b="1" dirty="0">
                <a:solidFill>
                  <a:srgbClr val="1E3063"/>
                </a:solidFill>
                <a:latin typeface="Instrument Sans Medium" pitchFamily="34" charset="0"/>
                <a:ea typeface="Instrument Sans Medium" pitchFamily="34" charset="-122"/>
                <a:cs typeface="Instrument Sans Medium" pitchFamily="34" charset="-120"/>
              </a:rPr>
              <a:t>OAGB</a:t>
            </a:r>
            <a:r>
              <a:rPr lang="en-US" sz="1200" dirty="0">
                <a:solidFill>
                  <a:srgbClr val="1E3063"/>
                </a:solidFill>
                <a:latin typeface="Instrument Sans Medium" pitchFamily="34" charset="0"/>
                <a:ea typeface="Instrument Sans Medium" pitchFamily="34" charset="-122"/>
                <a:cs typeface="Instrument Sans Medium" pitchFamily="34" charset="-120"/>
              </a:rPr>
              <a:t> rispetto al gruppo SG, riflettendo il profilo di rischio basale più elevato della popolazione selezionata per il mini bypass gastrico.</a:t>
            </a:r>
            <a:endParaRPr lang="en-US" sz="1200" dirty="0"/>
          </a:p>
        </p:txBody>
      </p:sp>
      <p:pic>
        <p:nvPicPr>
          <p:cNvPr id="10" name="Immagine 9">
            <a:extLst>
              <a:ext uri="{FF2B5EF4-FFF2-40B4-BE49-F238E27FC236}">
                <a16:creationId xmlns:a16="http://schemas.microsoft.com/office/drawing/2014/main" id="{2FC85F81-F75E-4220-92D9-2B0231C29079}"/>
              </a:ext>
            </a:extLst>
          </p:cNvPr>
          <p:cNvPicPr>
            <a:picLocks noChangeAspect="1"/>
          </p:cNvPicPr>
          <p:nvPr/>
        </p:nvPicPr>
        <p:blipFill>
          <a:blip r:embed="rId3"/>
          <a:stretch>
            <a:fillRect/>
          </a:stretch>
        </p:blipFill>
        <p:spPr>
          <a:xfrm>
            <a:off x="10703613" y="6194821"/>
            <a:ext cx="1475455" cy="664517"/>
          </a:xfrm>
          <a:prstGeom prst="rect">
            <a:avLst/>
          </a:prstGeom>
        </p:spPr>
      </p:pic>
      <p:pic>
        <p:nvPicPr>
          <p:cNvPr id="12" name="Immagine 11">
            <a:extLst>
              <a:ext uri="{FF2B5EF4-FFF2-40B4-BE49-F238E27FC236}">
                <a16:creationId xmlns:a16="http://schemas.microsoft.com/office/drawing/2014/main" id="{7BC07C91-A477-4A89-BB89-4D98D46A3C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pic>
        <p:nvPicPr>
          <p:cNvPr id="3" name="Immagine 2">
            <a:extLst>
              <a:ext uri="{FF2B5EF4-FFF2-40B4-BE49-F238E27FC236}">
                <a16:creationId xmlns:a16="http://schemas.microsoft.com/office/drawing/2014/main" id="{30BE292C-79BB-4315-842C-8FC05E58E430}"/>
              </a:ext>
            </a:extLst>
          </p:cNvPr>
          <p:cNvPicPr>
            <a:picLocks noChangeAspect="1"/>
          </p:cNvPicPr>
          <p:nvPr/>
        </p:nvPicPr>
        <p:blipFill rotWithShape="1">
          <a:blip r:embed="rId5">
            <a:extLst>
              <a:ext uri="{28A0092B-C50C-407E-A947-70E740481C1C}">
                <a14:useLocalDpi xmlns:a14="http://schemas.microsoft.com/office/drawing/2010/main" val="0"/>
              </a:ext>
            </a:extLst>
          </a:blip>
          <a:srcRect l="220" t="6202"/>
          <a:stretch/>
        </p:blipFill>
        <p:spPr>
          <a:xfrm>
            <a:off x="66332" y="1196226"/>
            <a:ext cx="5888598" cy="3524134"/>
          </a:xfrm>
          <a:prstGeom prst="rect">
            <a:avLst/>
          </a:prstGeom>
        </p:spPr>
      </p:pic>
      <p:pic>
        <p:nvPicPr>
          <p:cNvPr id="6" name="Immagine 5">
            <a:extLst>
              <a:ext uri="{FF2B5EF4-FFF2-40B4-BE49-F238E27FC236}">
                <a16:creationId xmlns:a16="http://schemas.microsoft.com/office/drawing/2014/main" id="{F3C21177-F655-46F4-9BEC-D059EC4A7D24}"/>
              </a:ext>
            </a:extLst>
          </p:cNvPr>
          <p:cNvPicPr>
            <a:picLocks noChangeAspect="1"/>
          </p:cNvPicPr>
          <p:nvPr/>
        </p:nvPicPr>
        <p:blipFill rotWithShape="1">
          <a:blip r:embed="rId6">
            <a:extLst>
              <a:ext uri="{28A0092B-C50C-407E-A947-70E740481C1C}">
                <a14:useLocalDpi xmlns:a14="http://schemas.microsoft.com/office/drawing/2010/main" val="0"/>
              </a:ext>
            </a:extLst>
          </a:blip>
          <a:srcRect l="76" t="13030"/>
          <a:stretch/>
        </p:blipFill>
        <p:spPr>
          <a:xfrm>
            <a:off x="6151059" y="1165783"/>
            <a:ext cx="5857628" cy="1792510"/>
          </a:xfrm>
          <a:prstGeom prst="rect">
            <a:avLst/>
          </a:prstGeom>
        </p:spPr>
      </p:pic>
    </p:spTree>
    <p:extLst>
      <p:ext uri="{BB962C8B-B14F-4D97-AF65-F5344CB8AC3E}">
        <p14:creationId xmlns:p14="http://schemas.microsoft.com/office/powerpoint/2010/main" val="220904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o 3">
            <a:extLst>
              <a:ext uri="{FF2B5EF4-FFF2-40B4-BE49-F238E27FC236}">
                <a16:creationId xmlns:a16="http://schemas.microsoft.com/office/drawing/2014/main" id="{6F4C55BD-9197-4B28-988D-C800EC5A6351}"/>
              </a:ext>
            </a:extLst>
          </p:cNvPr>
          <p:cNvGrpSpPr/>
          <p:nvPr/>
        </p:nvGrpSpPr>
        <p:grpSpPr>
          <a:xfrm>
            <a:off x="4585444" y="1136186"/>
            <a:ext cx="7078344" cy="5422092"/>
            <a:chOff x="4585444" y="1183894"/>
            <a:chExt cx="7078344" cy="5422092"/>
          </a:xfrm>
        </p:grpSpPr>
        <p:sp>
          <p:nvSpPr>
            <p:cNvPr id="27" name="Text 1">
              <a:extLst>
                <a:ext uri="{FF2B5EF4-FFF2-40B4-BE49-F238E27FC236}">
                  <a16:creationId xmlns:a16="http://schemas.microsoft.com/office/drawing/2014/main" id="{C60EEEB1-AE62-41D9-80DA-D5A17E6FDD89}"/>
                </a:ext>
              </a:extLst>
            </p:cNvPr>
            <p:cNvSpPr/>
            <p:nvPr/>
          </p:nvSpPr>
          <p:spPr>
            <a:xfrm>
              <a:off x="4955882" y="5488227"/>
              <a:ext cx="6275690" cy="1117759"/>
            </a:xfrm>
            <a:prstGeom prst="rect">
              <a:avLst/>
            </a:prstGeom>
            <a:noFill/>
            <a:ln/>
          </p:spPr>
          <p:txBody>
            <a:bodyPr wrap="square" lIns="0" tIns="0" rIns="0" bIns="0" rtlCol="0" anchor="t"/>
            <a:lstStyle/>
            <a:p>
              <a:pPr marL="0" indent="0" algn="l">
                <a:lnSpc>
                  <a:spcPts val="215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39 </a:t>
              </a:r>
              <a:r>
                <a:rPr lang="en-US" sz="1200" dirty="0" err="1">
                  <a:solidFill>
                    <a:srgbClr val="1E3063"/>
                  </a:solidFill>
                  <a:latin typeface="Instrument Sans Medium" pitchFamily="34" charset="0"/>
                  <a:ea typeface="Instrument Sans Medium" pitchFamily="34" charset="-122"/>
                  <a:cs typeface="Instrument Sans Medium" pitchFamily="34" charset="-120"/>
                </a:rPr>
                <a:t>pazienti</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dirty="0" err="1">
                  <a:solidFill>
                    <a:srgbClr val="1E3063"/>
                  </a:solidFill>
                  <a:latin typeface="Instrument Sans Medium" pitchFamily="34" charset="0"/>
                  <a:ea typeface="Instrument Sans Medium" pitchFamily="34" charset="-122"/>
                  <a:cs typeface="Instrument Sans Medium" pitchFamily="34" charset="-120"/>
                </a:rPr>
                <a:t>hanno</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dirty="0" err="1">
                  <a:solidFill>
                    <a:srgbClr val="1E3063"/>
                  </a:solidFill>
                  <a:latin typeface="Instrument Sans Medium" pitchFamily="34" charset="0"/>
                  <a:ea typeface="Instrument Sans Medium" pitchFamily="34" charset="-122"/>
                  <a:cs typeface="Instrument Sans Medium" pitchFamily="34" charset="-120"/>
                </a:rPr>
                <a:t>attualmente</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dirty="0" err="1">
                  <a:solidFill>
                    <a:srgbClr val="1E3063"/>
                  </a:solidFill>
                  <a:latin typeface="Instrument Sans Medium" pitchFamily="34" charset="0"/>
                  <a:ea typeface="Instrument Sans Medium" pitchFamily="34" charset="-122"/>
                  <a:cs typeface="Instrument Sans Medium" pitchFamily="34" charset="-120"/>
                </a:rPr>
                <a:t>completato</a:t>
              </a:r>
              <a:r>
                <a:rPr lang="en-US" sz="1200" dirty="0">
                  <a:solidFill>
                    <a:srgbClr val="1E3063"/>
                  </a:solidFill>
                  <a:latin typeface="Instrument Sans Medium" pitchFamily="34" charset="0"/>
                  <a:ea typeface="Instrument Sans Medium" pitchFamily="34" charset="-122"/>
                  <a:cs typeface="Instrument Sans Medium" pitchFamily="34" charset="-120"/>
                </a:rPr>
                <a:t> il follow up a 6 </a:t>
              </a:r>
              <a:r>
                <a:rPr lang="en-US" sz="1200" dirty="0" err="1">
                  <a:solidFill>
                    <a:srgbClr val="1E3063"/>
                  </a:solidFill>
                  <a:latin typeface="Instrument Sans Medium" pitchFamily="34" charset="0"/>
                  <a:ea typeface="Instrument Sans Medium" pitchFamily="34" charset="-122"/>
                  <a:cs typeface="Instrument Sans Medium" pitchFamily="34" charset="-120"/>
                </a:rPr>
                <a:t>mesi</a:t>
              </a:r>
              <a:r>
                <a:rPr lang="en-US" sz="1200" dirty="0">
                  <a:solidFill>
                    <a:srgbClr val="1E3063"/>
                  </a:solidFill>
                  <a:latin typeface="Instrument Sans Medium" pitchFamily="34" charset="0"/>
                  <a:ea typeface="Instrument Sans Medium" pitchFamily="34" charset="-122"/>
                  <a:cs typeface="Instrument Sans Medium" pitchFamily="34" charset="-120"/>
                </a:rPr>
                <a:t>;</a:t>
              </a:r>
            </a:p>
            <a:p>
              <a:pPr marL="0" indent="0" algn="l">
                <a:lnSpc>
                  <a:spcPts val="215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A 6 mesi dall'intervento, </a:t>
              </a:r>
              <a:r>
                <a:rPr lang="en-US" sz="1200" b="1" dirty="0">
                  <a:solidFill>
                    <a:srgbClr val="1E3063"/>
                  </a:solidFill>
                  <a:latin typeface="Instrument Sans Medium" pitchFamily="34" charset="0"/>
                  <a:ea typeface="Instrument Sans Medium" pitchFamily="34" charset="-122"/>
                  <a:cs typeface="Instrument Sans Medium" pitchFamily="34" charset="-120"/>
                </a:rPr>
                <a:t>entrambi i gruppi</a:t>
              </a:r>
              <a:r>
                <a:rPr lang="en-US" sz="1200" dirty="0">
                  <a:solidFill>
                    <a:srgbClr val="1E3063"/>
                  </a:solidFill>
                  <a:latin typeface="Instrument Sans Medium" pitchFamily="34" charset="0"/>
                  <a:ea typeface="Instrument Sans Medium" pitchFamily="34" charset="-122"/>
                  <a:cs typeface="Instrument Sans Medium" pitchFamily="34" charset="-120"/>
                </a:rPr>
                <a:t> mostrano riduzioni significative dei parametri antropometrici. Peso corporeo mediano 86 kg, BMI </a:t>
              </a:r>
              <a:r>
                <a:rPr lang="en-US" sz="1200" dirty="0" err="1">
                  <a:solidFill>
                    <a:srgbClr val="1E3063"/>
                  </a:solidFill>
                  <a:latin typeface="Instrument Sans Medium" pitchFamily="34" charset="0"/>
                  <a:ea typeface="Instrument Sans Medium" pitchFamily="34" charset="-122"/>
                  <a:cs typeface="Instrument Sans Medium" pitchFamily="34" charset="-120"/>
                </a:rPr>
                <a:t>mediano</a:t>
              </a:r>
              <a:r>
                <a:rPr lang="en-US" sz="1200" dirty="0">
                  <a:solidFill>
                    <a:srgbClr val="1E3063"/>
                  </a:solidFill>
                  <a:latin typeface="Instrument Sans Medium" pitchFamily="34" charset="0"/>
                  <a:ea typeface="Instrument Sans Medium" pitchFamily="34" charset="-122"/>
                  <a:cs typeface="Instrument Sans Medium" pitchFamily="34" charset="-120"/>
                </a:rPr>
                <a:t> 29,98 kg/m².</a:t>
              </a:r>
              <a:endParaRPr lang="en-US" sz="1200" dirty="0"/>
            </a:p>
          </p:txBody>
        </p:sp>
        <p:pic>
          <p:nvPicPr>
            <p:cNvPr id="15" name="Immagine 14">
              <a:extLst>
                <a:ext uri="{FF2B5EF4-FFF2-40B4-BE49-F238E27FC236}">
                  <a16:creationId xmlns:a16="http://schemas.microsoft.com/office/drawing/2014/main" id="{77504AFE-319B-46B2-B52B-9AA7B10E15F1}"/>
                </a:ext>
              </a:extLst>
            </p:cNvPr>
            <p:cNvPicPr>
              <a:picLocks noChangeAspect="1"/>
            </p:cNvPicPr>
            <p:nvPr/>
          </p:nvPicPr>
          <p:blipFill rotWithShape="1">
            <a:blip r:embed="rId3">
              <a:extLst>
                <a:ext uri="{28A0092B-C50C-407E-A947-70E740481C1C}">
                  <a14:useLocalDpi xmlns:a14="http://schemas.microsoft.com/office/drawing/2010/main" val="0"/>
                </a:ext>
              </a:extLst>
            </a:blip>
            <a:srcRect l="169" t="19241"/>
            <a:stretch/>
          </p:blipFill>
          <p:spPr>
            <a:xfrm>
              <a:off x="4585444" y="1183894"/>
              <a:ext cx="7078344" cy="1462248"/>
            </a:xfrm>
            <a:prstGeom prst="rect">
              <a:avLst/>
            </a:prstGeom>
          </p:spPr>
        </p:pic>
        <p:pic>
          <p:nvPicPr>
            <p:cNvPr id="3" name="Immagine 2">
              <a:extLst>
                <a:ext uri="{FF2B5EF4-FFF2-40B4-BE49-F238E27FC236}">
                  <a16:creationId xmlns:a16="http://schemas.microsoft.com/office/drawing/2014/main" id="{C094F795-6A8F-4BC6-A965-4663A2D50B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0278" y="2820028"/>
              <a:ext cx="4323621" cy="2607977"/>
            </a:xfrm>
            <a:prstGeom prst="rect">
              <a:avLst/>
            </a:prstGeom>
          </p:spPr>
        </p:pic>
      </p:grpSp>
      <p:sp>
        <p:nvSpPr>
          <p:cNvPr id="12" name="Text 2">
            <a:extLst>
              <a:ext uri="{FF2B5EF4-FFF2-40B4-BE49-F238E27FC236}">
                <a16:creationId xmlns:a16="http://schemas.microsoft.com/office/drawing/2014/main" id="{60981DF9-068D-4270-A292-98F19F2DD5E3}"/>
              </a:ext>
            </a:extLst>
          </p:cNvPr>
          <p:cNvSpPr/>
          <p:nvPr/>
        </p:nvSpPr>
        <p:spPr>
          <a:xfrm>
            <a:off x="4506013" y="86005"/>
            <a:ext cx="5497886" cy="1033463"/>
          </a:xfrm>
          <a:prstGeom prst="rect">
            <a:avLst/>
          </a:prstGeom>
          <a:noFill/>
          <a:ln/>
        </p:spPr>
        <p:txBody>
          <a:bodyPr wrap="square" lIns="0" tIns="0" rIns="0" bIns="0" rtlCol="0" anchor="t"/>
          <a:lstStyle/>
          <a:p>
            <a:pPr>
              <a:lnSpc>
                <a:spcPts val="4042"/>
              </a:lnSpc>
            </a:pPr>
            <a:r>
              <a:rPr lang="en-US" sz="2400" dirty="0" err="1">
                <a:solidFill>
                  <a:srgbClr val="091C53"/>
                </a:solidFill>
                <a:latin typeface="Instrument Sans Semi Bold" pitchFamily="34" charset="0"/>
                <a:ea typeface="Instrument Sans Semi Bold" pitchFamily="34" charset="-122"/>
                <a:cs typeface="Instrument Sans Semi Bold" pitchFamily="34" charset="-120"/>
              </a:rPr>
              <a:t>Risultati</a:t>
            </a:r>
            <a:r>
              <a:rPr lang="en-US" sz="2400" dirty="0">
                <a:solidFill>
                  <a:srgbClr val="091C53"/>
                </a:solidFill>
                <a:latin typeface="Instrument Sans Semi Bold" pitchFamily="34" charset="0"/>
                <a:ea typeface="Instrument Sans Semi Bold" pitchFamily="34" charset="-122"/>
                <a:cs typeface="Instrument Sans Semi Bold" pitchFamily="34" charset="-120"/>
              </a:rPr>
              <a:t>: </a:t>
            </a:r>
            <a:r>
              <a:rPr lang="en-US" sz="2400" dirty="0" err="1">
                <a:solidFill>
                  <a:srgbClr val="091C53"/>
                </a:solidFill>
                <a:latin typeface="Instrument Sans Semi Bold" pitchFamily="34" charset="0"/>
                <a:ea typeface="Instrument Sans Semi Bold" pitchFamily="34" charset="-122"/>
                <a:cs typeface="Instrument Sans Semi Bold" pitchFamily="34" charset="-120"/>
              </a:rPr>
              <a:t>Parametri</a:t>
            </a:r>
            <a:r>
              <a:rPr lang="en-US" sz="2400" dirty="0">
                <a:solidFill>
                  <a:srgbClr val="091C53"/>
                </a:solidFill>
                <a:latin typeface="Instrument Sans Semi Bold" pitchFamily="34" charset="0"/>
                <a:ea typeface="Instrument Sans Semi Bold" pitchFamily="34" charset="-122"/>
                <a:cs typeface="Instrument Sans Semi Bold" pitchFamily="34" charset="-120"/>
              </a:rPr>
              <a:t> </a:t>
            </a:r>
            <a:r>
              <a:rPr lang="en-US" sz="2400" dirty="0" err="1">
                <a:solidFill>
                  <a:srgbClr val="091C53"/>
                </a:solidFill>
                <a:latin typeface="Instrument Sans Semi Bold" pitchFamily="34" charset="0"/>
                <a:ea typeface="Instrument Sans Semi Bold" pitchFamily="34" charset="-122"/>
                <a:cs typeface="Instrument Sans Semi Bold" pitchFamily="34" charset="-120"/>
              </a:rPr>
              <a:t>antropometrici</a:t>
            </a:r>
            <a:r>
              <a:rPr lang="en-US" sz="2400" dirty="0">
                <a:solidFill>
                  <a:srgbClr val="091C53"/>
                </a:solidFill>
                <a:latin typeface="Instrument Sans Semi Bold" pitchFamily="34" charset="0"/>
                <a:ea typeface="Instrument Sans Semi Bold" pitchFamily="34" charset="-122"/>
                <a:cs typeface="Instrument Sans Semi Bold" pitchFamily="34" charset="-120"/>
              </a:rPr>
              <a:t> e di </a:t>
            </a:r>
            <a:r>
              <a:rPr lang="en-US" sz="2400" dirty="0" err="1">
                <a:solidFill>
                  <a:srgbClr val="091C53"/>
                </a:solidFill>
                <a:latin typeface="Instrument Sans Semi Bold" pitchFamily="34" charset="0"/>
                <a:ea typeface="Instrument Sans Semi Bold" pitchFamily="34" charset="-122"/>
                <a:cs typeface="Instrument Sans Semi Bold" pitchFamily="34" charset="-120"/>
              </a:rPr>
              <a:t>laboratorio</a:t>
            </a:r>
            <a:r>
              <a:rPr lang="en-US" sz="2400" dirty="0">
                <a:solidFill>
                  <a:srgbClr val="091C53"/>
                </a:solidFill>
                <a:latin typeface="Instrument Sans Semi Bold" pitchFamily="34" charset="0"/>
                <a:ea typeface="Instrument Sans Semi Bold" pitchFamily="34" charset="-122"/>
                <a:cs typeface="Instrument Sans Semi Bold" pitchFamily="34" charset="-120"/>
              </a:rPr>
              <a:t> a 6 </a:t>
            </a:r>
            <a:r>
              <a:rPr lang="en-US" sz="2400" dirty="0" err="1">
                <a:solidFill>
                  <a:srgbClr val="091C53"/>
                </a:solidFill>
                <a:latin typeface="Instrument Sans Semi Bold" pitchFamily="34" charset="0"/>
                <a:ea typeface="Instrument Sans Semi Bold" pitchFamily="34" charset="-122"/>
                <a:cs typeface="Instrument Sans Semi Bold" pitchFamily="34" charset="-120"/>
              </a:rPr>
              <a:t>mesi</a:t>
            </a:r>
            <a:r>
              <a:rPr lang="en-US" sz="2400" dirty="0">
                <a:solidFill>
                  <a:srgbClr val="091C53"/>
                </a:solidFill>
                <a:latin typeface="Instrument Sans Semi Bold" pitchFamily="34" charset="0"/>
                <a:ea typeface="Instrument Sans Semi Bold" pitchFamily="34" charset="-122"/>
                <a:cs typeface="Instrument Sans Semi Bold" pitchFamily="34" charset="-120"/>
              </a:rPr>
              <a:t> </a:t>
            </a:r>
            <a:endParaRPr lang="en-US" sz="2400" dirty="0"/>
          </a:p>
        </p:txBody>
      </p:sp>
      <p:pic>
        <p:nvPicPr>
          <p:cNvPr id="31" name="Image 0" descr="preencoded.png">
            <a:extLst>
              <a:ext uri="{FF2B5EF4-FFF2-40B4-BE49-F238E27FC236}">
                <a16:creationId xmlns:a16="http://schemas.microsoft.com/office/drawing/2014/main" id="{D933BF7C-FA44-4C59-AE14-7AE01D6BE1E4}"/>
              </a:ext>
            </a:extLst>
          </p:cNvPr>
          <p:cNvPicPr>
            <a:picLocks noChangeAspect="1"/>
          </p:cNvPicPr>
          <p:nvPr/>
        </p:nvPicPr>
        <p:blipFill>
          <a:blip r:embed="rId5"/>
          <a:stretch>
            <a:fillRect/>
          </a:stretch>
        </p:blipFill>
        <p:spPr>
          <a:xfrm>
            <a:off x="-88823" y="8445"/>
            <a:ext cx="4811386" cy="6873409"/>
          </a:xfrm>
          <a:prstGeom prst="rect">
            <a:avLst/>
          </a:prstGeom>
          <a:effectLst>
            <a:softEdge rad="203200"/>
          </a:effectLst>
        </p:spPr>
      </p:pic>
      <p:pic>
        <p:nvPicPr>
          <p:cNvPr id="19" name="Immagine 18">
            <a:extLst>
              <a:ext uri="{FF2B5EF4-FFF2-40B4-BE49-F238E27FC236}">
                <a16:creationId xmlns:a16="http://schemas.microsoft.com/office/drawing/2014/main" id="{0C53400D-1217-4AD3-B82B-C106088C142A}"/>
              </a:ext>
            </a:extLst>
          </p:cNvPr>
          <p:cNvPicPr>
            <a:picLocks noChangeAspect="1"/>
          </p:cNvPicPr>
          <p:nvPr/>
        </p:nvPicPr>
        <p:blipFill>
          <a:blip r:embed="rId6"/>
          <a:stretch>
            <a:fillRect/>
          </a:stretch>
        </p:blipFill>
        <p:spPr>
          <a:xfrm>
            <a:off x="10703613" y="6194821"/>
            <a:ext cx="1475455" cy="664517"/>
          </a:xfrm>
          <a:prstGeom prst="rect">
            <a:avLst/>
          </a:prstGeom>
        </p:spPr>
      </p:pic>
      <p:pic>
        <p:nvPicPr>
          <p:cNvPr id="20" name="Immagine 19">
            <a:extLst>
              <a:ext uri="{FF2B5EF4-FFF2-40B4-BE49-F238E27FC236}">
                <a16:creationId xmlns:a16="http://schemas.microsoft.com/office/drawing/2014/main" id="{6E93E486-409E-4C9D-AD8D-43D66A5BB0F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grpSp>
        <p:nvGrpSpPr>
          <p:cNvPr id="11" name="Gruppo 10">
            <a:extLst>
              <a:ext uri="{FF2B5EF4-FFF2-40B4-BE49-F238E27FC236}">
                <a16:creationId xmlns:a16="http://schemas.microsoft.com/office/drawing/2014/main" id="{E4BD1956-B98A-4460-9C5D-40435802E54F}"/>
              </a:ext>
            </a:extLst>
          </p:cNvPr>
          <p:cNvGrpSpPr/>
          <p:nvPr/>
        </p:nvGrpSpPr>
        <p:grpSpPr>
          <a:xfrm>
            <a:off x="4786239" y="1220508"/>
            <a:ext cx="6964436" cy="5127394"/>
            <a:chOff x="4786239" y="1229386"/>
            <a:chExt cx="6964436" cy="5127394"/>
          </a:xfrm>
        </p:grpSpPr>
        <p:sp>
          <p:nvSpPr>
            <p:cNvPr id="44" name="Text 1">
              <a:extLst>
                <a:ext uri="{FF2B5EF4-FFF2-40B4-BE49-F238E27FC236}">
                  <a16:creationId xmlns:a16="http://schemas.microsoft.com/office/drawing/2014/main" id="{9C47632B-E10F-41A3-A2FA-1987245FCD64}"/>
                </a:ext>
              </a:extLst>
            </p:cNvPr>
            <p:cNvSpPr/>
            <p:nvPr/>
          </p:nvSpPr>
          <p:spPr>
            <a:xfrm>
              <a:off x="4786239" y="5340636"/>
              <a:ext cx="6964436" cy="1016144"/>
            </a:xfrm>
            <a:prstGeom prst="rect">
              <a:avLst/>
            </a:prstGeom>
            <a:noFill/>
            <a:ln/>
          </p:spPr>
          <p:txBody>
            <a:bodyPr wrap="square" lIns="0" tIns="0" rIns="0" bIns="0" rtlCol="0" anchor="t"/>
            <a:lstStyle/>
            <a:p>
              <a:pPr marL="0" indent="0" algn="l">
                <a:lnSpc>
                  <a:spcPts val="2500"/>
                </a:lnSpc>
                <a:buNone/>
              </a:pPr>
              <a:r>
                <a:rPr lang="en-US" sz="1200" dirty="0" err="1">
                  <a:solidFill>
                    <a:srgbClr val="1E3063"/>
                  </a:solidFill>
                  <a:latin typeface="Instrument Sans Semi Bold"/>
                  <a:ea typeface="Instrument Sans Medium" pitchFamily="34" charset="-122"/>
                  <a:cs typeface="Instrument Sans Medium" pitchFamily="34" charset="-120"/>
                </a:rPr>
                <a:t>L'analisi</a:t>
              </a:r>
              <a:r>
                <a:rPr lang="en-US" sz="1200" dirty="0">
                  <a:solidFill>
                    <a:srgbClr val="1E3063"/>
                  </a:solidFill>
                  <a:latin typeface="Instrument Sans Semi Bold"/>
                  <a:ea typeface="Instrument Sans Medium" pitchFamily="34" charset="-122"/>
                  <a:cs typeface="Instrument Sans Medium" pitchFamily="34" charset="-120"/>
                </a:rPr>
                <a:t> del </a:t>
              </a:r>
              <a:r>
                <a:rPr lang="en-US" sz="1200" dirty="0" err="1">
                  <a:solidFill>
                    <a:srgbClr val="1E3063"/>
                  </a:solidFill>
                  <a:latin typeface="Instrument Sans Semi Bold"/>
                  <a:ea typeface="Instrument Sans Medium" pitchFamily="34" charset="-122"/>
                  <a:cs typeface="Instrument Sans Medium" pitchFamily="34" charset="-120"/>
                </a:rPr>
                <a:t>profilo</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lipidico</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evidenzia</a:t>
              </a:r>
              <a:r>
                <a:rPr lang="en-US" sz="1200" dirty="0">
                  <a:solidFill>
                    <a:srgbClr val="1E3063"/>
                  </a:solidFill>
                  <a:latin typeface="Instrument Sans Semi Bold"/>
                  <a:ea typeface="Instrument Sans Medium" pitchFamily="34" charset="-122"/>
                  <a:cs typeface="Instrument Sans Medium" pitchFamily="34" charset="-120"/>
                </a:rPr>
                <a:t> un </a:t>
              </a:r>
              <a:r>
                <a:rPr lang="en-US" sz="1200" b="1" dirty="0" err="1">
                  <a:solidFill>
                    <a:srgbClr val="1E3063"/>
                  </a:solidFill>
                  <a:latin typeface="Instrument Sans Semi Bold"/>
                  <a:ea typeface="Instrument Sans Medium" pitchFamily="34" charset="-122"/>
                  <a:cs typeface="Instrument Sans Medium" pitchFamily="34" charset="-120"/>
                </a:rPr>
                <a:t>miglioramento</a:t>
              </a:r>
              <a:r>
                <a:rPr lang="en-US" sz="1200" b="1" dirty="0">
                  <a:solidFill>
                    <a:srgbClr val="1E3063"/>
                  </a:solidFill>
                  <a:latin typeface="Instrument Sans Semi Bold"/>
                  <a:ea typeface="Instrument Sans Medium" pitchFamily="34" charset="-122"/>
                  <a:cs typeface="Instrument Sans Medium" pitchFamily="34" charset="-120"/>
                </a:rPr>
                <a:t> </a:t>
              </a:r>
              <a:r>
                <a:rPr lang="en-US" sz="1200" b="1" dirty="0" err="1">
                  <a:solidFill>
                    <a:srgbClr val="1E3063"/>
                  </a:solidFill>
                  <a:latin typeface="Instrument Sans Semi Bold"/>
                  <a:ea typeface="Instrument Sans Medium" pitchFamily="34" charset="-122"/>
                  <a:cs typeface="Instrument Sans Medium" pitchFamily="34" charset="-120"/>
                </a:rPr>
                <a:t>differenziato</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tra</a:t>
              </a:r>
              <a:r>
                <a:rPr lang="en-US" sz="1200" dirty="0">
                  <a:solidFill>
                    <a:srgbClr val="1E3063"/>
                  </a:solidFill>
                  <a:latin typeface="Instrument Sans Semi Bold"/>
                  <a:ea typeface="Instrument Sans Medium" pitchFamily="34" charset="-122"/>
                  <a:cs typeface="Instrument Sans Medium" pitchFamily="34" charset="-120"/>
                </a:rPr>
                <a:t> le due procedure </a:t>
              </a:r>
              <a:r>
                <a:rPr lang="en-US" sz="1200" dirty="0" err="1">
                  <a:solidFill>
                    <a:srgbClr val="1E3063"/>
                  </a:solidFill>
                  <a:latin typeface="Instrument Sans Semi Bold"/>
                  <a:ea typeface="Instrument Sans Medium" pitchFamily="34" charset="-122"/>
                  <a:cs typeface="Instrument Sans Medium" pitchFamily="34" charset="-120"/>
                </a:rPr>
                <a:t>chirurgiche</a:t>
              </a:r>
              <a:r>
                <a:rPr lang="en-US" sz="1200" dirty="0">
                  <a:solidFill>
                    <a:srgbClr val="1E3063"/>
                  </a:solidFill>
                  <a:latin typeface="Instrument Sans Semi Bold"/>
                  <a:ea typeface="Instrument Sans Medium" pitchFamily="34" charset="-122"/>
                  <a:cs typeface="Instrument Sans Medium" pitchFamily="34" charset="-120"/>
                </a:rPr>
                <a:t>. Con </a:t>
              </a:r>
              <a:r>
                <a:rPr lang="en-US" sz="1200" dirty="0" err="1">
                  <a:solidFill>
                    <a:srgbClr val="1E3063"/>
                  </a:solidFill>
                  <a:latin typeface="Instrument Sans Semi Bold"/>
                  <a:ea typeface="Instrument Sans Medium" pitchFamily="34" charset="-122"/>
                  <a:cs typeface="Instrument Sans Medium" pitchFamily="34" charset="-120"/>
                </a:rPr>
                <a:t>l'OAGB</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associato</a:t>
              </a:r>
              <a:r>
                <a:rPr lang="en-US" sz="1200" dirty="0">
                  <a:solidFill>
                    <a:srgbClr val="1E3063"/>
                  </a:solidFill>
                  <a:latin typeface="Instrument Sans Semi Bold"/>
                  <a:ea typeface="Instrument Sans Medium" pitchFamily="34" charset="-122"/>
                  <a:cs typeface="Instrument Sans Medium" pitchFamily="34" charset="-120"/>
                </a:rPr>
                <a:t> a un </a:t>
              </a:r>
              <a:r>
                <a:rPr lang="en-US" sz="1200" dirty="0" err="1">
                  <a:solidFill>
                    <a:srgbClr val="1E3063"/>
                  </a:solidFill>
                  <a:latin typeface="Instrument Sans Semi Bold"/>
                  <a:ea typeface="Instrument Sans Medium" pitchFamily="34" charset="-122"/>
                  <a:cs typeface="Instrument Sans Medium" pitchFamily="34" charset="-120"/>
                </a:rPr>
                <a:t>impatto</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metabolico</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più</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ampio</a:t>
              </a:r>
              <a:r>
                <a:rPr lang="en-US" sz="1200" dirty="0">
                  <a:solidFill>
                    <a:srgbClr val="1E3063"/>
                  </a:solidFill>
                  <a:latin typeface="Instrument Sans Semi Bold"/>
                  <a:ea typeface="Instrument Sans Medium" pitchFamily="34" charset="-122"/>
                  <a:cs typeface="Instrument Sans Medium" pitchFamily="34" charset="-120"/>
                </a:rPr>
                <a:t> e </a:t>
              </a:r>
              <a:r>
                <a:rPr lang="en-US" sz="1200" dirty="0" err="1">
                  <a:solidFill>
                    <a:srgbClr val="1E3063"/>
                  </a:solidFill>
                  <a:latin typeface="Instrument Sans Semi Bold"/>
                  <a:ea typeface="Instrument Sans Medium" pitchFamily="34" charset="-122"/>
                  <a:cs typeface="Instrument Sans Medium" pitchFamily="34" charset="-120"/>
                </a:rPr>
                <a:t>statisticamente</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significativo</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su</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più</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parametri</a:t>
              </a:r>
              <a:r>
                <a:rPr lang="en-US" sz="1200" dirty="0">
                  <a:solidFill>
                    <a:srgbClr val="1E3063"/>
                  </a:solidFill>
                  <a:latin typeface="Instrument Sans Semi Bold"/>
                  <a:ea typeface="Instrument Sans Medium" pitchFamily="34" charset="-122"/>
                  <a:cs typeface="Instrument Sans Medium" pitchFamily="34" charset="-120"/>
                </a:rPr>
                <a:t> </a:t>
              </a:r>
              <a:r>
                <a:rPr lang="en-US" sz="1200" dirty="0" err="1">
                  <a:solidFill>
                    <a:srgbClr val="1E3063"/>
                  </a:solidFill>
                  <a:latin typeface="Instrument Sans Semi Bold"/>
                  <a:ea typeface="Instrument Sans Medium" pitchFamily="34" charset="-122"/>
                  <a:cs typeface="Instrument Sans Medium" pitchFamily="34" charset="-120"/>
                </a:rPr>
                <a:t>lipidici</a:t>
              </a:r>
              <a:r>
                <a:rPr lang="en-US" sz="1400" dirty="0">
                  <a:solidFill>
                    <a:srgbClr val="1E3063"/>
                  </a:solidFill>
                  <a:latin typeface="Instrument Sans Semi Bold"/>
                  <a:ea typeface="Instrument Sans Medium" pitchFamily="34" charset="-122"/>
                  <a:cs typeface="Instrument Sans Medium" pitchFamily="34" charset="-120"/>
                </a:rPr>
                <a:t>.</a:t>
              </a:r>
              <a:endParaRPr lang="en-US" sz="1400" dirty="0">
                <a:latin typeface="Instrument Sans Semi Bold"/>
              </a:endParaRPr>
            </a:p>
          </p:txBody>
        </p:sp>
        <p:pic>
          <p:nvPicPr>
            <p:cNvPr id="6" name="Immagine 5">
              <a:extLst>
                <a:ext uri="{FF2B5EF4-FFF2-40B4-BE49-F238E27FC236}">
                  <a16:creationId xmlns:a16="http://schemas.microsoft.com/office/drawing/2014/main" id="{DE157F19-E52A-43C5-A577-8198CC3A8A91}"/>
                </a:ext>
              </a:extLst>
            </p:cNvPr>
            <p:cNvPicPr>
              <a:picLocks noChangeAspect="1"/>
            </p:cNvPicPr>
            <p:nvPr/>
          </p:nvPicPr>
          <p:blipFill rotWithShape="1">
            <a:blip r:embed="rId8">
              <a:extLst>
                <a:ext uri="{28A0092B-C50C-407E-A947-70E740481C1C}">
                  <a14:useLocalDpi xmlns:a14="http://schemas.microsoft.com/office/drawing/2010/main" val="0"/>
                </a:ext>
              </a:extLst>
            </a:blip>
            <a:srcRect l="131" t="10729" r="-1"/>
            <a:stretch/>
          </p:blipFill>
          <p:spPr>
            <a:xfrm>
              <a:off x="4875084" y="1229386"/>
              <a:ext cx="6437285" cy="2138135"/>
            </a:xfrm>
            <a:prstGeom prst="rect">
              <a:avLst/>
            </a:prstGeom>
          </p:spPr>
        </p:pic>
        <p:pic>
          <p:nvPicPr>
            <p:cNvPr id="8" name="Immagine 7">
              <a:extLst>
                <a:ext uri="{FF2B5EF4-FFF2-40B4-BE49-F238E27FC236}">
                  <a16:creationId xmlns:a16="http://schemas.microsoft.com/office/drawing/2014/main" id="{4F3C41CF-B37E-4D5F-8A22-1A094C0491A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99625" y="3490166"/>
              <a:ext cx="3132935" cy="1881912"/>
            </a:xfrm>
            <a:prstGeom prst="rect">
              <a:avLst/>
            </a:prstGeom>
          </p:spPr>
        </p:pic>
        <p:pic>
          <p:nvPicPr>
            <p:cNvPr id="10" name="Immagine 9">
              <a:extLst>
                <a:ext uri="{FF2B5EF4-FFF2-40B4-BE49-F238E27FC236}">
                  <a16:creationId xmlns:a16="http://schemas.microsoft.com/office/drawing/2014/main" id="{BEBFE240-E7FE-43FD-9B9F-5267FDAEE3D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48960" y="3488852"/>
              <a:ext cx="3240473" cy="1881912"/>
            </a:xfrm>
            <a:prstGeom prst="rect">
              <a:avLst/>
            </a:prstGeom>
          </p:spPr>
        </p:pic>
      </p:grpSp>
    </p:spTree>
    <p:extLst>
      <p:ext uri="{BB962C8B-B14F-4D97-AF65-F5344CB8AC3E}">
        <p14:creationId xmlns:p14="http://schemas.microsoft.com/office/powerpoint/2010/main" val="334525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2">
            <a:extLst>
              <a:ext uri="{FF2B5EF4-FFF2-40B4-BE49-F238E27FC236}">
                <a16:creationId xmlns:a16="http://schemas.microsoft.com/office/drawing/2014/main" id="{60981DF9-068D-4270-A292-98F19F2DD5E3}"/>
              </a:ext>
            </a:extLst>
          </p:cNvPr>
          <p:cNvSpPr/>
          <p:nvPr/>
        </p:nvSpPr>
        <p:spPr>
          <a:xfrm>
            <a:off x="3619893" y="151994"/>
            <a:ext cx="5608948" cy="1033463"/>
          </a:xfrm>
          <a:prstGeom prst="rect">
            <a:avLst/>
          </a:prstGeom>
          <a:noFill/>
          <a:ln/>
        </p:spPr>
        <p:txBody>
          <a:bodyPr wrap="square" lIns="0" tIns="0" rIns="0" bIns="0" rtlCol="0" anchor="t"/>
          <a:lstStyle/>
          <a:p>
            <a:pPr>
              <a:lnSpc>
                <a:spcPts val="4042"/>
              </a:lnSpc>
            </a:pPr>
            <a:endParaRPr lang="en-US" sz="2800" dirty="0"/>
          </a:p>
        </p:txBody>
      </p:sp>
      <p:sp>
        <p:nvSpPr>
          <p:cNvPr id="13" name="Text 2">
            <a:extLst>
              <a:ext uri="{FF2B5EF4-FFF2-40B4-BE49-F238E27FC236}">
                <a16:creationId xmlns:a16="http://schemas.microsoft.com/office/drawing/2014/main" id="{7E8639D7-0D43-42D2-926C-ACCA0AEAEB7F}"/>
              </a:ext>
            </a:extLst>
          </p:cNvPr>
          <p:cNvSpPr/>
          <p:nvPr/>
        </p:nvSpPr>
        <p:spPr>
          <a:xfrm>
            <a:off x="1725105" y="34926"/>
            <a:ext cx="7513163" cy="1033463"/>
          </a:xfrm>
          <a:prstGeom prst="rect">
            <a:avLst/>
          </a:prstGeom>
          <a:noFill/>
          <a:ln/>
        </p:spPr>
        <p:txBody>
          <a:bodyPr wrap="square" lIns="0" tIns="0" rIns="0" bIns="0" rtlCol="0" anchor="t"/>
          <a:lstStyle/>
          <a:p>
            <a:pPr>
              <a:lnSpc>
                <a:spcPts val="4042"/>
              </a:lnSpc>
            </a:pPr>
            <a:r>
              <a:rPr lang="en-US" sz="2800" dirty="0" err="1">
                <a:solidFill>
                  <a:srgbClr val="091C53"/>
                </a:solidFill>
                <a:latin typeface="Instrument Sans Semi Bold" pitchFamily="34" charset="0"/>
                <a:ea typeface="Instrument Sans Semi Bold" pitchFamily="34" charset="-122"/>
                <a:cs typeface="Instrument Sans Semi Bold" pitchFamily="34" charset="-120"/>
              </a:rPr>
              <a:t>Risultati</a:t>
            </a:r>
            <a:r>
              <a:rPr lang="en-US" sz="2800" dirty="0">
                <a:solidFill>
                  <a:srgbClr val="091C53"/>
                </a:solidFill>
                <a:latin typeface="Instrument Sans Semi Bold" pitchFamily="34" charset="0"/>
                <a:ea typeface="Instrument Sans Semi Bold" pitchFamily="34" charset="-122"/>
                <a:cs typeface="Instrument Sans Semi Bold" pitchFamily="34" charset="-120"/>
              </a:rPr>
              <a:t>: </a:t>
            </a:r>
            <a:r>
              <a:rPr lang="en-US" sz="2800" dirty="0" err="1">
                <a:solidFill>
                  <a:srgbClr val="091C53"/>
                </a:solidFill>
                <a:latin typeface="Instrument Sans Semi Bold" pitchFamily="34" charset="0"/>
                <a:ea typeface="Instrument Sans Semi Bold" pitchFamily="34" charset="-122"/>
                <a:cs typeface="Instrument Sans Semi Bold" pitchFamily="34" charset="-120"/>
              </a:rPr>
              <a:t>Rischio</a:t>
            </a:r>
            <a:r>
              <a:rPr lang="en-US" sz="2800" dirty="0">
                <a:solidFill>
                  <a:srgbClr val="091C53"/>
                </a:solidFill>
                <a:latin typeface="Instrument Sans Semi Bold" pitchFamily="34" charset="0"/>
                <a:ea typeface="Instrument Sans Semi Bold" pitchFamily="34" charset="-122"/>
                <a:cs typeface="Instrument Sans Semi Bold" pitchFamily="34" charset="-120"/>
              </a:rPr>
              <a:t> </a:t>
            </a:r>
            <a:r>
              <a:rPr lang="en-US" sz="2800" dirty="0" err="1">
                <a:solidFill>
                  <a:srgbClr val="091C53"/>
                </a:solidFill>
                <a:latin typeface="Instrument Sans Semi Bold" pitchFamily="34" charset="0"/>
                <a:ea typeface="Instrument Sans Semi Bold" pitchFamily="34" charset="-122"/>
                <a:cs typeface="Instrument Sans Semi Bold" pitchFamily="34" charset="-120"/>
              </a:rPr>
              <a:t>Cardiovascolare</a:t>
            </a:r>
            <a:r>
              <a:rPr lang="en-US" sz="2800" dirty="0">
                <a:solidFill>
                  <a:srgbClr val="091C53"/>
                </a:solidFill>
                <a:latin typeface="Instrument Sans Semi Bold" pitchFamily="34" charset="0"/>
                <a:ea typeface="Instrument Sans Semi Bold" pitchFamily="34" charset="-122"/>
                <a:cs typeface="Instrument Sans Semi Bold" pitchFamily="34" charset="-120"/>
              </a:rPr>
              <a:t> a 6 </a:t>
            </a:r>
            <a:r>
              <a:rPr lang="en-US" sz="2800" dirty="0" err="1">
                <a:solidFill>
                  <a:srgbClr val="091C53"/>
                </a:solidFill>
                <a:latin typeface="Instrument Sans Semi Bold" pitchFamily="34" charset="0"/>
                <a:ea typeface="Instrument Sans Semi Bold" pitchFamily="34" charset="-122"/>
                <a:cs typeface="Instrument Sans Semi Bold" pitchFamily="34" charset="-120"/>
              </a:rPr>
              <a:t>mesi</a:t>
            </a:r>
            <a:endParaRPr lang="en-US" sz="2800" dirty="0"/>
          </a:p>
        </p:txBody>
      </p:sp>
      <p:sp>
        <p:nvSpPr>
          <p:cNvPr id="20" name="Text 1">
            <a:extLst>
              <a:ext uri="{FF2B5EF4-FFF2-40B4-BE49-F238E27FC236}">
                <a16:creationId xmlns:a16="http://schemas.microsoft.com/office/drawing/2014/main" id="{5A1D161E-0318-4F26-87FF-9FF17EFB63DE}"/>
              </a:ext>
            </a:extLst>
          </p:cNvPr>
          <p:cNvSpPr/>
          <p:nvPr/>
        </p:nvSpPr>
        <p:spPr>
          <a:xfrm>
            <a:off x="274946" y="5706947"/>
            <a:ext cx="11472421" cy="1117759"/>
          </a:xfrm>
          <a:prstGeom prst="rect">
            <a:avLst/>
          </a:prstGeom>
          <a:noFill/>
          <a:ln/>
        </p:spPr>
        <p:txBody>
          <a:bodyPr wrap="square" lIns="0" tIns="0" rIns="0" bIns="0" rtlCol="0" anchor="t"/>
          <a:lstStyle/>
          <a:p>
            <a:pPr marL="0" indent="0" algn="l">
              <a:lnSpc>
                <a:spcPts val="25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A 6 </a:t>
            </a:r>
            <a:r>
              <a:rPr lang="en-US" sz="1200" dirty="0" err="1">
                <a:solidFill>
                  <a:srgbClr val="1E3063"/>
                </a:solidFill>
                <a:latin typeface="Instrument Sans Medium" pitchFamily="34" charset="0"/>
                <a:ea typeface="Instrument Sans Medium" pitchFamily="34" charset="-122"/>
                <a:cs typeface="Instrument Sans Medium" pitchFamily="34" charset="-120"/>
              </a:rPr>
              <a:t>mesi</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dirty="0" err="1">
                <a:solidFill>
                  <a:srgbClr val="1E3063"/>
                </a:solidFill>
                <a:latin typeface="Instrument Sans Medium" pitchFamily="34" charset="0"/>
                <a:ea typeface="Instrument Sans Medium" pitchFamily="34" charset="-122"/>
                <a:cs typeface="Instrument Sans Medium" pitchFamily="34" charset="-120"/>
              </a:rPr>
              <a:t>dall’intervento</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dirty="0" err="1">
                <a:solidFill>
                  <a:srgbClr val="1E3063"/>
                </a:solidFill>
                <a:latin typeface="Instrument Sans Medium" pitchFamily="34" charset="0"/>
                <a:ea typeface="Instrument Sans Medium" pitchFamily="34" charset="-122"/>
                <a:cs typeface="Instrument Sans Medium" pitchFamily="34" charset="-120"/>
              </a:rPr>
              <a:t>chirurgico</a:t>
            </a:r>
            <a:r>
              <a:rPr lang="en-US" sz="1200" dirty="0">
                <a:solidFill>
                  <a:srgbClr val="1E3063"/>
                </a:solidFill>
                <a:latin typeface="Instrument Sans Medium" pitchFamily="34" charset="0"/>
                <a:ea typeface="Instrument Sans Medium" pitchFamily="34" charset="-122"/>
                <a:cs typeface="Instrument Sans Medium" pitchFamily="34" charset="-120"/>
              </a:rPr>
              <a:t>, I </a:t>
            </a:r>
            <a:r>
              <a:rPr lang="en-US" sz="1200" dirty="0" err="1">
                <a:solidFill>
                  <a:srgbClr val="1E3063"/>
                </a:solidFill>
                <a:latin typeface="Instrument Sans Medium" pitchFamily="34" charset="0"/>
                <a:ea typeface="Instrument Sans Medium" pitchFamily="34" charset="-122"/>
                <a:cs typeface="Instrument Sans Medium" pitchFamily="34" charset="-120"/>
              </a:rPr>
              <a:t>valori</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dirty="0" err="1">
                <a:solidFill>
                  <a:srgbClr val="1E3063"/>
                </a:solidFill>
                <a:latin typeface="Instrument Sans Medium" pitchFamily="34" charset="0"/>
                <a:ea typeface="Instrument Sans Medium" pitchFamily="34" charset="-122"/>
                <a:cs typeface="Instrument Sans Medium" pitchFamily="34" charset="-120"/>
              </a:rPr>
              <a:t>degli</a:t>
            </a:r>
            <a:r>
              <a:rPr lang="en-US" sz="1200" dirty="0">
                <a:solidFill>
                  <a:srgbClr val="1E3063"/>
                </a:solidFill>
                <a:latin typeface="Instrument Sans Medium" pitchFamily="34" charset="0"/>
                <a:ea typeface="Instrument Sans Medium" pitchFamily="34" charset="-122"/>
                <a:cs typeface="Instrument Sans Medium" pitchFamily="34" charset="-120"/>
              </a:rPr>
              <a:t> score Framingham, Score 2, Arose e Prevent Derived (10 e 30 anni) non </a:t>
            </a:r>
            <a:r>
              <a:rPr lang="en-US" sz="1200" dirty="0" err="1">
                <a:solidFill>
                  <a:srgbClr val="1E3063"/>
                </a:solidFill>
                <a:latin typeface="Instrument Sans Medium" pitchFamily="34" charset="0"/>
                <a:ea typeface="Instrument Sans Medium" pitchFamily="34" charset="-122"/>
                <a:cs typeface="Instrument Sans Medium" pitchFamily="34" charset="-120"/>
              </a:rPr>
              <a:t>presentano</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dirty="0" err="1">
                <a:solidFill>
                  <a:srgbClr val="1E3063"/>
                </a:solidFill>
                <a:latin typeface="Instrument Sans Medium" pitchFamily="34" charset="0"/>
                <a:ea typeface="Instrument Sans Medium" pitchFamily="34" charset="-122"/>
                <a:cs typeface="Instrument Sans Medium" pitchFamily="34" charset="-120"/>
              </a:rPr>
              <a:t>differenze</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dirty="0" err="1">
                <a:solidFill>
                  <a:srgbClr val="1E3063"/>
                </a:solidFill>
                <a:latin typeface="Instrument Sans Medium" pitchFamily="34" charset="0"/>
                <a:ea typeface="Instrument Sans Medium" pitchFamily="34" charset="-122"/>
                <a:cs typeface="Instrument Sans Medium" pitchFamily="34" charset="-120"/>
              </a:rPr>
              <a:t>statisticamente</a:t>
            </a:r>
            <a:r>
              <a:rPr lang="en-US" sz="1200" dirty="0">
                <a:solidFill>
                  <a:srgbClr val="1E3063"/>
                </a:solidFill>
                <a:latin typeface="Instrument Sans Medium" pitchFamily="34" charset="0"/>
                <a:ea typeface="Instrument Sans Medium" pitchFamily="34" charset="-122"/>
                <a:cs typeface="Instrument Sans Medium" pitchFamily="34" charset="-120"/>
              </a:rPr>
              <a:t> significative </a:t>
            </a:r>
            <a:r>
              <a:rPr lang="en-US" sz="1200" dirty="0" err="1">
                <a:solidFill>
                  <a:srgbClr val="1E3063"/>
                </a:solidFill>
                <a:latin typeface="Instrument Sans Medium" pitchFamily="34" charset="0"/>
                <a:ea typeface="Instrument Sans Medium" pitchFamily="34" charset="-122"/>
                <a:cs typeface="Instrument Sans Medium" pitchFamily="34" charset="-120"/>
              </a:rPr>
              <a:t>tra</a:t>
            </a:r>
            <a:r>
              <a:rPr lang="en-US" sz="1200" dirty="0">
                <a:solidFill>
                  <a:srgbClr val="1E3063"/>
                </a:solidFill>
                <a:latin typeface="Instrument Sans Medium" pitchFamily="34" charset="0"/>
                <a:ea typeface="Instrument Sans Medium" pitchFamily="34" charset="-122"/>
                <a:cs typeface="Instrument Sans Medium" pitchFamily="34" charset="-120"/>
              </a:rPr>
              <a:t> 2 </a:t>
            </a:r>
            <a:r>
              <a:rPr lang="en-US" sz="1200" dirty="0" err="1">
                <a:solidFill>
                  <a:srgbClr val="1E3063"/>
                </a:solidFill>
                <a:latin typeface="Instrument Sans Medium" pitchFamily="34" charset="0"/>
                <a:ea typeface="Instrument Sans Medium" pitchFamily="34" charset="-122"/>
                <a:cs typeface="Instrument Sans Medium" pitchFamily="34" charset="-120"/>
              </a:rPr>
              <a:t>gruppi</a:t>
            </a:r>
            <a:r>
              <a:rPr lang="en-US" sz="1200" dirty="0">
                <a:solidFill>
                  <a:srgbClr val="1E3063"/>
                </a:solidFill>
                <a:latin typeface="Instrument Sans Medium" pitchFamily="34" charset="0"/>
                <a:ea typeface="Instrument Sans Medium" pitchFamily="34" charset="-122"/>
                <a:cs typeface="Instrument Sans Medium" pitchFamily="34" charset="-120"/>
              </a:rPr>
              <a:t>.</a:t>
            </a:r>
            <a:endParaRPr lang="en-US" sz="1400" dirty="0"/>
          </a:p>
        </p:txBody>
      </p:sp>
      <p:pic>
        <p:nvPicPr>
          <p:cNvPr id="3" name="Immagine 2">
            <a:extLst>
              <a:ext uri="{FF2B5EF4-FFF2-40B4-BE49-F238E27FC236}">
                <a16:creationId xmlns:a16="http://schemas.microsoft.com/office/drawing/2014/main" id="{B51A0281-CB14-4892-BEEF-FB6A557BE3AD}"/>
              </a:ext>
            </a:extLst>
          </p:cNvPr>
          <p:cNvPicPr>
            <a:picLocks noChangeAspect="1"/>
          </p:cNvPicPr>
          <p:nvPr/>
        </p:nvPicPr>
        <p:blipFill rotWithShape="1">
          <a:blip r:embed="rId3">
            <a:extLst>
              <a:ext uri="{28A0092B-C50C-407E-A947-70E740481C1C}">
                <a14:useLocalDpi xmlns:a14="http://schemas.microsoft.com/office/drawing/2010/main" val="0"/>
              </a:ext>
            </a:extLst>
          </a:blip>
          <a:srcRect l="186" t="12981"/>
          <a:stretch/>
        </p:blipFill>
        <p:spPr>
          <a:xfrm>
            <a:off x="2289976" y="966174"/>
            <a:ext cx="6749991" cy="2105424"/>
          </a:xfrm>
          <a:prstGeom prst="rect">
            <a:avLst/>
          </a:prstGeom>
          <a:effectLst>
            <a:glow rad="88900">
              <a:schemeClr val="accent1">
                <a:alpha val="30000"/>
              </a:schemeClr>
            </a:glow>
            <a:softEdge rad="0"/>
          </a:effectLst>
        </p:spPr>
      </p:pic>
      <p:pic>
        <p:nvPicPr>
          <p:cNvPr id="5" name="Immagine 4">
            <a:extLst>
              <a:ext uri="{FF2B5EF4-FFF2-40B4-BE49-F238E27FC236}">
                <a16:creationId xmlns:a16="http://schemas.microsoft.com/office/drawing/2014/main" id="{D61A68E4-67F6-4E1E-A3E2-C0490A72E4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94075" y="3443893"/>
            <a:ext cx="3659153" cy="2109533"/>
          </a:xfrm>
          <a:prstGeom prst="rect">
            <a:avLst/>
          </a:prstGeom>
          <a:effectLst>
            <a:glow rad="88900">
              <a:schemeClr val="accent1">
                <a:alpha val="30000"/>
              </a:schemeClr>
            </a:glow>
          </a:effectLst>
        </p:spPr>
      </p:pic>
      <p:pic>
        <p:nvPicPr>
          <p:cNvPr id="7" name="Immagine 6">
            <a:extLst>
              <a:ext uri="{FF2B5EF4-FFF2-40B4-BE49-F238E27FC236}">
                <a16:creationId xmlns:a16="http://schemas.microsoft.com/office/drawing/2014/main" id="{AEA74558-2687-4520-8677-C830A4057E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43945" y="3454933"/>
            <a:ext cx="3529032" cy="2074045"/>
          </a:xfrm>
          <a:prstGeom prst="rect">
            <a:avLst/>
          </a:prstGeom>
          <a:effectLst>
            <a:glow rad="88900">
              <a:schemeClr val="accent1">
                <a:alpha val="30000"/>
              </a:schemeClr>
            </a:glow>
          </a:effectLst>
        </p:spPr>
      </p:pic>
      <p:pic>
        <p:nvPicPr>
          <p:cNvPr id="10" name="Immagine 9">
            <a:extLst>
              <a:ext uri="{FF2B5EF4-FFF2-40B4-BE49-F238E27FC236}">
                <a16:creationId xmlns:a16="http://schemas.microsoft.com/office/drawing/2014/main" id="{3DC9CD74-E75D-4899-80D1-317E10552A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6782" y="3454933"/>
            <a:ext cx="3596065" cy="2105591"/>
          </a:xfrm>
          <a:prstGeom prst="rect">
            <a:avLst/>
          </a:prstGeom>
          <a:effectLst>
            <a:glow rad="88900">
              <a:schemeClr val="accent1">
                <a:alpha val="30000"/>
              </a:schemeClr>
            </a:glow>
          </a:effectLst>
        </p:spPr>
      </p:pic>
      <p:pic>
        <p:nvPicPr>
          <p:cNvPr id="21" name="Immagine 20">
            <a:extLst>
              <a:ext uri="{FF2B5EF4-FFF2-40B4-BE49-F238E27FC236}">
                <a16:creationId xmlns:a16="http://schemas.microsoft.com/office/drawing/2014/main" id="{25063D60-B7D2-47B3-9156-5C53AF3E9F46}"/>
              </a:ext>
            </a:extLst>
          </p:cNvPr>
          <p:cNvPicPr>
            <a:picLocks noChangeAspect="1"/>
          </p:cNvPicPr>
          <p:nvPr/>
        </p:nvPicPr>
        <p:blipFill>
          <a:blip r:embed="rId7"/>
          <a:stretch>
            <a:fillRect/>
          </a:stretch>
        </p:blipFill>
        <p:spPr>
          <a:xfrm>
            <a:off x="10703613" y="6194821"/>
            <a:ext cx="1475455" cy="664517"/>
          </a:xfrm>
          <a:prstGeom prst="rect">
            <a:avLst/>
          </a:prstGeom>
        </p:spPr>
      </p:pic>
      <p:pic>
        <p:nvPicPr>
          <p:cNvPr id="22" name="Immagine 21">
            <a:extLst>
              <a:ext uri="{FF2B5EF4-FFF2-40B4-BE49-F238E27FC236}">
                <a16:creationId xmlns:a16="http://schemas.microsoft.com/office/drawing/2014/main" id="{9870AB6D-BCC9-4D77-A880-82023F51B7B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spTree>
    <p:extLst>
      <p:ext uri="{BB962C8B-B14F-4D97-AF65-F5344CB8AC3E}">
        <p14:creationId xmlns:p14="http://schemas.microsoft.com/office/powerpoint/2010/main" val="149963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2">
            <a:extLst>
              <a:ext uri="{FF2B5EF4-FFF2-40B4-BE49-F238E27FC236}">
                <a16:creationId xmlns:a16="http://schemas.microsoft.com/office/drawing/2014/main" id="{60981DF9-068D-4270-A292-98F19F2DD5E3}"/>
              </a:ext>
            </a:extLst>
          </p:cNvPr>
          <p:cNvSpPr/>
          <p:nvPr/>
        </p:nvSpPr>
        <p:spPr>
          <a:xfrm>
            <a:off x="267694" y="63208"/>
            <a:ext cx="8970574" cy="1033463"/>
          </a:xfrm>
          <a:prstGeom prst="rect">
            <a:avLst/>
          </a:prstGeom>
          <a:noFill/>
          <a:ln/>
        </p:spPr>
        <p:txBody>
          <a:bodyPr wrap="square" lIns="0" tIns="0" rIns="0" bIns="0" rtlCol="0" anchor="t"/>
          <a:lstStyle/>
          <a:p>
            <a:pPr>
              <a:lnSpc>
                <a:spcPts val="4042"/>
              </a:lnSpc>
            </a:pPr>
            <a:r>
              <a:rPr lang="en-US" sz="2000" dirty="0" err="1">
                <a:solidFill>
                  <a:srgbClr val="091C53"/>
                </a:solidFill>
                <a:latin typeface="Instrument Sans Semi Bold" pitchFamily="34" charset="0"/>
                <a:ea typeface="Instrument Sans Semi Bold" pitchFamily="34" charset="-122"/>
                <a:cs typeface="Instrument Sans Semi Bold" pitchFamily="34" charset="-120"/>
              </a:rPr>
              <a:t>Risultati</a:t>
            </a:r>
            <a:r>
              <a:rPr lang="en-US" sz="2000" dirty="0">
                <a:solidFill>
                  <a:srgbClr val="091C53"/>
                </a:solidFill>
                <a:latin typeface="Instrument Sans Semi Bold" pitchFamily="34" charset="0"/>
                <a:ea typeface="Instrument Sans Semi Bold" pitchFamily="34" charset="-122"/>
                <a:cs typeface="Instrument Sans Semi Bold" pitchFamily="34" charset="-120"/>
              </a:rPr>
              <a:t>: </a:t>
            </a:r>
            <a:r>
              <a:rPr lang="en-US" sz="2000" dirty="0" err="1">
                <a:solidFill>
                  <a:srgbClr val="091C53"/>
                </a:solidFill>
                <a:latin typeface="Instrument Sans Semi Bold" pitchFamily="34" charset="0"/>
                <a:ea typeface="Instrument Sans Semi Bold" pitchFamily="34" charset="-122"/>
                <a:cs typeface="Instrument Sans Semi Bold" pitchFamily="34" charset="-120"/>
              </a:rPr>
              <a:t>Confronto</a:t>
            </a:r>
            <a:r>
              <a:rPr lang="en-US" sz="2000" dirty="0">
                <a:solidFill>
                  <a:srgbClr val="091C53"/>
                </a:solidFill>
                <a:latin typeface="Instrument Sans Semi Bold" pitchFamily="34" charset="0"/>
                <a:ea typeface="Instrument Sans Semi Bold" pitchFamily="34" charset="-122"/>
                <a:cs typeface="Instrument Sans Semi Bold" pitchFamily="34" charset="-120"/>
              </a:rPr>
              <a:t> Scores e </a:t>
            </a:r>
            <a:r>
              <a:rPr lang="en-US" sz="2000" dirty="0" err="1">
                <a:solidFill>
                  <a:srgbClr val="091C53"/>
                </a:solidFill>
                <a:latin typeface="Instrument Sans Semi Bold" pitchFamily="34" charset="0"/>
                <a:ea typeface="Instrument Sans Semi Bold" pitchFamily="34" charset="-122"/>
                <a:cs typeface="Instrument Sans Semi Bold" pitchFamily="34" charset="-120"/>
              </a:rPr>
              <a:t>Profilo</a:t>
            </a:r>
            <a:r>
              <a:rPr lang="en-US" sz="2000" dirty="0">
                <a:solidFill>
                  <a:srgbClr val="091C53"/>
                </a:solidFill>
                <a:latin typeface="Instrument Sans Semi Bold" pitchFamily="34" charset="0"/>
                <a:ea typeface="Instrument Sans Semi Bold" pitchFamily="34" charset="-122"/>
                <a:cs typeface="Instrument Sans Semi Bold" pitchFamily="34" charset="-120"/>
              </a:rPr>
              <a:t> </a:t>
            </a:r>
            <a:r>
              <a:rPr lang="en-US" sz="2000" dirty="0" err="1">
                <a:solidFill>
                  <a:srgbClr val="091C53"/>
                </a:solidFill>
                <a:latin typeface="Instrument Sans Semi Bold" pitchFamily="34" charset="0"/>
                <a:ea typeface="Instrument Sans Semi Bold" pitchFamily="34" charset="-122"/>
                <a:cs typeface="Instrument Sans Semi Bold" pitchFamily="34" charset="-120"/>
              </a:rPr>
              <a:t>Lipidico</a:t>
            </a:r>
            <a:r>
              <a:rPr lang="en-US" sz="2000" dirty="0">
                <a:solidFill>
                  <a:srgbClr val="091C53"/>
                </a:solidFill>
                <a:latin typeface="Instrument Sans Semi Bold" pitchFamily="34" charset="0"/>
                <a:ea typeface="Instrument Sans Semi Bold" pitchFamily="34" charset="-122"/>
                <a:cs typeface="Instrument Sans Semi Bold" pitchFamily="34" charset="-120"/>
              </a:rPr>
              <a:t> a 6 </a:t>
            </a:r>
            <a:r>
              <a:rPr lang="en-US" sz="2000" dirty="0" err="1">
                <a:solidFill>
                  <a:srgbClr val="091C53"/>
                </a:solidFill>
                <a:latin typeface="Instrument Sans Semi Bold" pitchFamily="34" charset="0"/>
                <a:ea typeface="Instrument Sans Semi Bold" pitchFamily="34" charset="-122"/>
                <a:cs typeface="Instrument Sans Semi Bold" pitchFamily="34" charset="-120"/>
              </a:rPr>
              <a:t>mesi</a:t>
            </a:r>
            <a:r>
              <a:rPr lang="en-US" sz="2000" dirty="0">
                <a:solidFill>
                  <a:srgbClr val="091C53"/>
                </a:solidFill>
                <a:latin typeface="Instrument Sans Semi Bold" pitchFamily="34" charset="0"/>
                <a:ea typeface="Instrument Sans Semi Bold" pitchFamily="34" charset="-122"/>
                <a:cs typeface="Instrument Sans Semi Bold" pitchFamily="34" charset="-120"/>
              </a:rPr>
              <a:t> OAGB/Sleeve </a:t>
            </a:r>
            <a:endParaRPr lang="en-US" sz="2000" dirty="0"/>
          </a:p>
        </p:txBody>
      </p:sp>
      <p:sp>
        <p:nvSpPr>
          <p:cNvPr id="14" name="Text 6">
            <a:extLst>
              <a:ext uri="{FF2B5EF4-FFF2-40B4-BE49-F238E27FC236}">
                <a16:creationId xmlns:a16="http://schemas.microsoft.com/office/drawing/2014/main" id="{B3667A51-027C-4D44-B6E0-C941C1FA283D}"/>
              </a:ext>
            </a:extLst>
          </p:cNvPr>
          <p:cNvSpPr/>
          <p:nvPr/>
        </p:nvSpPr>
        <p:spPr>
          <a:xfrm>
            <a:off x="5368565" y="4900514"/>
            <a:ext cx="2919532" cy="310158"/>
          </a:xfrm>
          <a:prstGeom prst="rect">
            <a:avLst/>
          </a:prstGeom>
          <a:noFill/>
          <a:ln/>
        </p:spPr>
        <p:txBody>
          <a:bodyPr wrap="none" lIns="0" tIns="0" rIns="0" bIns="0" rtlCol="0" anchor="t"/>
          <a:lstStyle/>
          <a:p>
            <a:pPr marL="0" indent="0" algn="l">
              <a:lnSpc>
                <a:spcPts val="2400"/>
              </a:lnSpc>
              <a:buNone/>
            </a:pPr>
            <a:r>
              <a:rPr lang="en-US" sz="1600" dirty="0">
                <a:solidFill>
                  <a:srgbClr val="091C53"/>
                </a:solidFill>
                <a:latin typeface="Arial" panose="020B0604020202020204" pitchFamily="34" charset="0"/>
                <a:ea typeface="Instrument Sans Semi Bold" pitchFamily="34" charset="-122"/>
                <a:cs typeface="Arial" panose="020B0604020202020204" pitchFamily="34" charset="0"/>
              </a:rPr>
              <a:t>Sleeve Gastrectomy (SG</a:t>
            </a:r>
            <a:r>
              <a:rPr lang="en-US" sz="1600" dirty="0">
                <a:solidFill>
                  <a:srgbClr val="091C53"/>
                </a:solidFill>
                <a:latin typeface="Instrument Sans Semi Bold" pitchFamily="34" charset="0"/>
                <a:ea typeface="Instrument Sans Semi Bold" pitchFamily="34" charset="-122"/>
                <a:cs typeface="Instrument Sans Semi Bold" pitchFamily="34" charset="-120"/>
              </a:rPr>
              <a:t>)</a:t>
            </a:r>
            <a:endParaRPr lang="en-US" sz="1600" dirty="0"/>
          </a:p>
        </p:txBody>
      </p:sp>
      <p:grpSp>
        <p:nvGrpSpPr>
          <p:cNvPr id="15" name="Gruppo 14">
            <a:extLst>
              <a:ext uri="{FF2B5EF4-FFF2-40B4-BE49-F238E27FC236}">
                <a16:creationId xmlns:a16="http://schemas.microsoft.com/office/drawing/2014/main" id="{625A78D9-A0F3-4E4E-8C94-FC6E37AC64BF}"/>
              </a:ext>
            </a:extLst>
          </p:cNvPr>
          <p:cNvGrpSpPr/>
          <p:nvPr/>
        </p:nvGrpSpPr>
        <p:grpSpPr>
          <a:xfrm>
            <a:off x="267694" y="4870066"/>
            <a:ext cx="11299653" cy="2012577"/>
            <a:chOff x="786169" y="3503176"/>
            <a:chExt cx="11299653" cy="2012577"/>
          </a:xfrm>
        </p:grpSpPr>
        <p:sp>
          <p:nvSpPr>
            <p:cNvPr id="16" name="Shape 2">
              <a:extLst>
                <a:ext uri="{FF2B5EF4-FFF2-40B4-BE49-F238E27FC236}">
                  <a16:creationId xmlns:a16="http://schemas.microsoft.com/office/drawing/2014/main" id="{62E6CAE5-E6AA-453A-BB6A-6DDF52C33D64}"/>
                </a:ext>
              </a:extLst>
            </p:cNvPr>
            <p:cNvSpPr/>
            <p:nvPr/>
          </p:nvSpPr>
          <p:spPr>
            <a:xfrm>
              <a:off x="786169" y="3503176"/>
              <a:ext cx="4487297" cy="1870102"/>
            </a:xfrm>
            <a:prstGeom prst="roundRect">
              <a:avLst>
                <a:gd name="adj" fmla="val 8177"/>
              </a:avLst>
            </a:prstGeom>
            <a:solidFill>
              <a:srgbClr val="84C1FA"/>
            </a:solidFill>
            <a:ln/>
          </p:spPr>
          <p:txBody>
            <a:bodyPr/>
            <a:lstStyle/>
            <a:p>
              <a:endParaRPr lang="it-IT"/>
            </a:p>
          </p:txBody>
        </p:sp>
        <p:sp>
          <p:nvSpPr>
            <p:cNvPr id="17" name="Text 3">
              <a:extLst>
                <a:ext uri="{FF2B5EF4-FFF2-40B4-BE49-F238E27FC236}">
                  <a16:creationId xmlns:a16="http://schemas.microsoft.com/office/drawing/2014/main" id="{1A585A5C-60CE-4049-994C-97516BDA397F}"/>
                </a:ext>
              </a:extLst>
            </p:cNvPr>
            <p:cNvSpPr/>
            <p:nvPr/>
          </p:nvSpPr>
          <p:spPr>
            <a:xfrm>
              <a:off x="849273" y="3503176"/>
              <a:ext cx="3405116" cy="310158"/>
            </a:xfrm>
            <a:prstGeom prst="rect">
              <a:avLst/>
            </a:prstGeom>
            <a:noFill/>
            <a:ln/>
          </p:spPr>
          <p:txBody>
            <a:bodyPr wrap="none" lIns="0" tIns="0" rIns="0" bIns="0" rtlCol="0" anchor="t"/>
            <a:lstStyle/>
            <a:p>
              <a:pPr marL="0" indent="0" algn="l">
                <a:lnSpc>
                  <a:spcPts val="2400"/>
                </a:lnSpc>
                <a:buNone/>
              </a:pPr>
              <a:r>
                <a:rPr lang="en-US" sz="1600" dirty="0">
                  <a:solidFill>
                    <a:srgbClr val="091C53"/>
                  </a:solidFill>
                  <a:latin typeface="Arial" panose="020B0604020202020204" pitchFamily="34" charset="0"/>
                  <a:ea typeface="Instrument Sans Semi Bold" pitchFamily="34" charset="-122"/>
                  <a:cs typeface="Arial" panose="020B0604020202020204" pitchFamily="34" charset="0"/>
                </a:rPr>
                <a:t>Mini Bypass Gastrico (OAGB</a:t>
              </a:r>
              <a:r>
                <a:rPr lang="en-US" sz="1600" dirty="0">
                  <a:solidFill>
                    <a:srgbClr val="091C53"/>
                  </a:solidFill>
                  <a:latin typeface="Instrument Sans Semi Bold" pitchFamily="34" charset="0"/>
                  <a:ea typeface="Instrument Sans Semi Bold" pitchFamily="34" charset="-122"/>
                  <a:cs typeface="Instrument Sans Semi Bold" pitchFamily="34" charset="-120"/>
                </a:rPr>
                <a:t>)</a:t>
              </a:r>
              <a:endParaRPr lang="en-US" sz="1600" dirty="0"/>
            </a:p>
          </p:txBody>
        </p:sp>
        <p:sp>
          <p:nvSpPr>
            <p:cNvPr id="18" name="Text 4">
              <a:extLst>
                <a:ext uri="{FF2B5EF4-FFF2-40B4-BE49-F238E27FC236}">
                  <a16:creationId xmlns:a16="http://schemas.microsoft.com/office/drawing/2014/main" id="{E1E550C9-771C-4FED-B04E-6452F9B0B3C1}"/>
                </a:ext>
              </a:extLst>
            </p:cNvPr>
            <p:cNvSpPr/>
            <p:nvPr/>
          </p:nvSpPr>
          <p:spPr>
            <a:xfrm>
              <a:off x="849273" y="4011692"/>
              <a:ext cx="6279356" cy="1478399"/>
            </a:xfrm>
            <a:prstGeom prst="rect">
              <a:avLst/>
            </a:prstGeom>
            <a:noFill/>
            <a:ln/>
          </p:spPr>
          <p:txBody>
            <a:bodyPr wrap="square" lIns="0" tIns="0" rIns="0" bIns="0" rtlCol="0" anchor="t"/>
            <a:lstStyle/>
            <a:p>
              <a:pPr marL="342900" indent="-342900" algn="l">
                <a:lnSpc>
                  <a:spcPts val="2500"/>
                </a:lnSpc>
                <a:buSzPct val="100000"/>
                <a:buChar char="•"/>
              </a:pPr>
              <a:r>
                <a:rPr lang="en-US" sz="1200" b="1" dirty="0">
                  <a:solidFill>
                    <a:srgbClr val="1E3063"/>
                  </a:solidFill>
                  <a:latin typeface="Arial" panose="020B0604020202020204" pitchFamily="34" charset="0"/>
                  <a:ea typeface="Instrument Sans Medium" pitchFamily="34" charset="-122"/>
                  <a:cs typeface="Arial" panose="020B0604020202020204" pitchFamily="34" charset="0"/>
                </a:rPr>
                <a:t>LDL-colesterolo</a:t>
              </a:r>
              <a:r>
                <a:rPr lang="en-US" sz="1200" dirty="0">
                  <a:solidFill>
                    <a:srgbClr val="1E3063"/>
                  </a:solidFill>
                  <a:latin typeface="Arial" panose="020B0604020202020204" pitchFamily="34" charset="0"/>
                  <a:ea typeface="Instrument Sans Medium" pitchFamily="34" charset="-122"/>
                  <a:cs typeface="Arial" panose="020B0604020202020204" pitchFamily="34" charset="0"/>
                </a:rPr>
                <a:t>: riduzione significativa (p=0,022)</a:t>
              </a:r>
              <a:endParaRPr lang="en-US" sz="1200" dirty="0">
                <a:latin typeface="Arial" panose="020B0604020202020204" pitchFamily="34" charset="0"/>
                <a:cs typeface="Arial" panose="020B0604020202020204" pitchFamily="34" charset="0"/>
              </a:endParaRPr>
            </a:p>
            <a:p>
              <a:pPr marL="342900" indent="-342900" algn="l">
                <a:lnSpc>
                  <a:spcPts val="2500"/>
                </a:lnSpc>
                <a:buSzPct val="100000"/>
                <a:buChar char="•"/>
              </a:pPr>
              <a:r>
                <a:rPr lang="en-US" sz="1200" b="1" dirty="0">
                  <a:solidFill>
                    <a:srgbClr val="1E3063"/>
                  </a:solidFill>
                  <a:latin typeface="Arial" panose="020B0604020202020204" pitchFamily="34" charset="0"/>
                  <a:ea typeface="Instrument Sans Medium" pitchFamily="34" charset="-122"/>
                  <a:cs typeface="Arial" panose="020B0604020202020204" pitchFamily="34" charset="0"/>
                </a:rPr>
                <a:t>Trigliceridi</a:t>
              </a:r>
              <a:r>
                <a:rPr lang="en-US" sz="1200" dirty="0">
                  <a:solidFill>
                    <a:srgbClr val="1E3063"/>
                  </a:solidFill>
                  <a:latin typeface="Arial" panose="020B0604020202020204" pitchFamily="34" charset="0"/>
                  <a:ea typeface="Instrument Sans Medium" pitchFamily="34" charset="-122"/>
                  <a:cs typeface="Arial" panose="020B0604020202020204" pitchFamily="34" charset="0"/>
                </a:rPr>
                <a:t>: riduzione significativa (p=0,003)</a:t>
              </a:r>
              <a:endParaRPr lang="en-US" sz="1200" dirty="0">
                <a:latin typeface="Arial" panose="020B0604020202020204" pitchFamily="34" charset="0"/>
                <a:cs typeface="Arial" panose="020B0604020202020204" pitchFamily="34" charset="0"/>
              </a:endParaRPr>
            </a:p>
            <a:p>
              <a:pPr marL="342900" indent="-342900" algn="l">
                <a:lnSpc>
                  <a:spcPts val="2500"/>
                </a:lnSpc>
                <a:buSzPct val="100000"/>
                <a:buChar char="•"/>
              </a:pPr>
              <a:r>
                <a:rPr lang="en-US" sz="1200" b="1" dirty="0">
                  <a:solidFill>
                    <a:srgbClr val="1E3063"/>
                  </a:solidFill>
                  <a:latin typeface="Arial" panose="020B0604020202020204" pitchFamily="34" charset="0"/>
                  <a:ea typeface="Instrument Sans Medium" pitchFamily="34" charset="-122"/>
                  <a:cs typeface="Arial" panose="020B0604020202020204" pitchFamily="34" charset="0"/>
                </a:rPr>
                <a:t>HDL-colesterolo</a:t>
              </a:r>
              <a:r>
                <a:rPr lang="en-US" sz="1200" dirty="0">
                  <a:solidFill>
                    <a:srgbClr val="1E3063"/>
                  </a:solidFill>
                  <a:latin typeface="Arial" panose="020B0604020202020204" pitchFamily="34" charset="0"/>
                  <a:ea typeface="Instrument Sans Medium" pitchFamily="34" charset="-122"/>
                  <a:cs typeface="Arial" panose="020B0604020202020204" pitchFamily="34" charset="0"/>
                </a:rPr>
                <a:t>: aumento significativo (p=0,002)</a:t>
              </a:r>
              <a:endParaRPr lang="en-US" sz="1200" dirty="0">
                <a:latin typeface="Arial" panose="020B0604020202020204" pitchFamily="34" charset="0"/>
                <a:cs typeface="Arial" panose="020B0604020202020204" pitchFamily="34" charset="0"/>
              </a:endParaRPr>
            </a:p>
            <a:p>
              <a:pPr marL="342900" indent="-342900" algn="l">
                <a:lnSpc>
                  <a:spcPts val="2500"/>
                </a:lnSpc>
                <a:buSzPct val="100000"/>
                <a:buChar char="•"/>
              </a:pPr>
              <a:r>
                <a:rPr lang="en-US" sz="1200" dirty="0">
                  <a:solidFill>
                    <a:srgbClr val="1E3063"/>
                  </a:solidFill>
                  <a:latin typeface="Arial" panose="020B0604020202020204" pitchFamily="34" charset="0"/>
                  <a:ea typeface="Instrument Sans Medium" pitchFamily="34" charset="-122"/>
                  <a:cs typeface="Arial" panose="020B0604020202020204" pitchFamily="34" charset="0"/>
                </a:rPr>
                <a:t>Colesterolo totale: tendenza al miglioramento (p=0,015)</a:t>
              </a:r>
              <a:endParaRPr lang="en-US" sz="1200" dirty="0">
                <a:latin typeface="Arial" panose="020B0604020202020204" pitchFamily="34" charset="0"/>
                <a:cs typeface="Arial" panose="020B0604020202020204" pitchFamily="34" charset="0"/>
              </a:endParaRPr>
            </a:p>
          </p:txBody>
        </p:sp>
        <p:sp>
          <p:nvSpPr>
            <p:cNvPr id="19" name="Text 7">
              <a:extLst>
                <a:ext uri="{FF2B5EF4-FFF2-40B4-BE49-F238E27FC236}">
                  <a16:creationId xmlns:a16="http://schemas.microsoft.com/office/drawing/2014/main" id="{A004E216-17AB-40FD-84D2-1626FEAB3297}"/>
                </a:ext>
              </a:extLst>
            </p:cNvPr>
            <p:cNvSpPr/>
            <p:nvPr/>
          </p:nvSpPr>
          <p:spPr>
            <a:xfrm>
              <a:off x="5806466" y="4037354"/>
              <a:ext cx="6279356" cy="1478399"/>
            </a:xfrm>
            <a:prstGeom prst="rect">
              <a:avLst/>
            </a:prstGeom>
            <a:noFill/>
            <a:ln/>
          </p:spPr>
          <p:txBody>
            <a:bodyPr wrap="square" lIns="0" tIns="0" rIns="0" bIns="0" rtlCol="0" anchor="t"/>
            <a:lstStyle/>
            <a:p>
              <a:pPr marL="342900" indent="-342900" algn="l">
                <a:lnSpc>
                  <a:spcPts val="2500"/>
                </a:lnSpc>
                <a:buSzPct val="100000"/>
                <a:buChar char="•"/>
              </a:pPr>
              <a:r>
                <a:rPr lang="en-US" sz="1200" b="1" dirty="0">
                  <a:solidFill>
                    <a:srgbClr val="1E3063"/>
                  </a:solidFill>
                  <a:latin typeface="Arial" panose="020B0604020202020204" pitchFamily="34" charset="0"/>
                  <a:ea typeface="Instrument Sans Medium" pitchFamily="34" charset="-122"/>
                  <a:cs typeface="Arial" panose="020B0604020202020204" pitchFamily="34" charset="0"/>
                </a:rPr>
                <a:t>HDL-colesterolo</a:t>
              </a:r>
              <a:r>
                <a:rPr lang="en-US" sz="1200" dirty="0">
                  <a:solidFill>
                    <a:srgbClr val="1E3063"/>
                  </a:solidFill>
                  <a:latin typeface="Arial" panose="020B0604020202020204" pitchFamily="34" charset="0"/>
                  <a:ea typeface="Instrument Sans Medium" pitchFamily="34" charset="-122"/>
                  <a:cs typeface="Arial" panose="020B0604020202020204" pitchFamily="34" charset="0"/>
                </a:rPr>
                <a:t>:  variazione significativa (p=0,008)</a:t>
              </a:r>
              <a:endParaRPr lang="en-US" sz="1200" dirty="0">
                <a:latin typeface="Arial" panose="020B0604020202020204" pitchFamily="34" charset="0"/>
                <a:cs typeface="Arial" panose="020B0604020202020204" pitchFamily="34" charset="0"/>
              </a:endParaRPr>
            </a:p>
            <a:p>
              <a:pPr marL="342900" indent="-342900" algn="l">
                <a:lnSpc>
                  <a:spcPts val="2500"/>
                </a:lnSpc>
                <a:buSzPct val="100000"/>
                <a:buChar char="•"/>
              </a:pPr>
              <a:r>
                <a:rPr lang="en-US" sz="1200" dirty="0">
                  <a:solidFill>
                    <a:srgbClr val="1E3063"/>
                  </a:solidFill>
                  <a:latin typeface="Arial" panose="020B0604020202020204" pitchFamily="34" charset="0"/>
                  <a:ea typeface="Instrument Sans Medium" pitchFamily="34" charset="-122"/>
                  <a:cs typeface="Arial" panose="020B0604020202020204" pitchFamily="34" charset="0"/>
                </a:rPr>
                <a:t>Colesterolo totale: variazione non significativa</a:t>
              </a:r>
              <a:endParaRPr lang="en-US" sz="1200" dirty="0">
                <a:latin typeface="Arial" panose="020B0604020202020204" pitchFamily="34" charset="0"/>
                <a:cs typeface="Arial" panose="020B0604020202020204" pitchFamily="34" charset="0"/>
              </a:endParaRPr>
            </a:p>
            <a:p>
              <a:pPr marL="342900" indent="-342900" algn="l">
                <a:lnSpc>
                  <a:spcPts val="2500"/>
                </a:lnSpc>
                <a:buSzPct val="100000"/>
                <a:buChar char="•"/>
              </a:pPr>
              <a:r>
                <a:rPr lang="en-US" sz="1200" dirty="0">
                  <a:solidFill>
                    <a:srgbClr val="1E3063"/>
                  </a:solidFill>
                  <a:latin typeface="Arial" panose="020B0604020202020204" pitchFamily="34" charset="0"/>
                  <a:ea typeface="Instrument Sans Medium" pitchFamily="34" charset="-122"/>
                  <a:cs typeface="Arial" panose="020B0604020202020204" pitchFamily="34" charset="0"/>
                </a:rPr>
                <a:t>LDL-colesterolo: variazione non significativa</a:t>
              </a:r>
              <a:endParaRPr lang="en-US" sz="1200" dirty="0">
                <a:latin typeface="Arial" panose="020B0604020202020204" pitchFamily="34" charset="0"/>
                <a:cs typeface="Arial" panose="020B0604020202020204" pitchFamily="34" charset="0"/>
              </a:endParaRPr>
            </a:p>
            <a:p>
              <a:pPr marL="342900" indent="-342900" algn="l">
                <a:lnSpc>
                  <a:spcPts val="2500"/>
                </a:lnSpc>
                <a:buSzPct val="100000"/>
                <a:buChar char="•"/>
              </a:pPr>
              <a:r>
                <a:rPr lang="en-US" sz="1200" dirty="0">
                  <a:solidFill>
                    <a:srgbClr val="1E3063"/>
                  </a:solidFill>
                  <a:latin typeface="Arial" panose="020B0604020202020204" pitchFamily="34" charset="0"/>
                  <a:ea typeface="Instrument Sans Medium" pitchFamily="34" charset="-122"/>
                  <a:cs typeface="Arial" panose="020B0604020202020204" pitchFamily="34" charset="0"/>
                </a:rPr>
                <a:t>Trigliceridi: variazione non significativa</a:t>
              </a:r>
              <a:endParaRPr lang="en-US" sz="1200" dirty="0">
                <a:latin typeface="Arial" panose="020B0604020202020204" pitchFamily="34" charset="0"/>
                <a:cs typeface="Arial" panose="020B0604020202020204" pitchFamily="34" charset="0"/>
              </a:endParaRPr>
            </a:p>
          </p:txBody>
        </p:sp>
      </p:grpSp>
      <p:sp>
        <p:nvSpPr>
          <p:cNvPr id="20" name="Text 1">
            <a:extLst>
              <a:ext uri="{FF2B5EF4-FFF2-40B4-BE49-F238E27FC236}">
                <a16:creationId xmlns:a16="http://schemas.microsoft.com/office/drawing/2014/main" id="{FEFEB7DC-CF0F-497F-A8AE-30FB7879C9DA}"/>
              </a:ext>
            </a:extLst>
          </p:cNvPr>
          <p:cNvSpPr/>
          <p:nvPr/>
        </p:nvSpPr>
        <p:spPr>
          <a:xfrm>
            <a:off x="263950" y="4022161"/>
            <a:ext cx="11361751" cy="2246664"/>
          </a:xfrm>
          <a:prstGeom prst="rect">
            <a:avLst/>
          </a:prstGeom>
          <a:noFill/>
          <a:ln/>
        </p:spPr>
        <p:txBody>
          <a:bodyPr wrap="square" lIns="0" tIns="0" rIns="0" bIns="0" rtlCol="0" anchor="t"/>
          <a:lstStyle/>
          <a:p>
            <a:pPr marL="0" indent="0" algn="l">
              <a:lnSpc>
                <a:spcPts val="2500"/>
              </a:lnSpc>
              <a:buNone/>
            </a:pPr>
            <a:r>
              <a:rPr lang="en-US" sz="1550" dirty="0">
                <a:solidFill>
                  <a:srgbClr val="1E3063"/>
                </a:solidFill>
                <a:latin typeface="Arial" panose="020B0604020202020204" pitchFamily="34" charset="0"/>
                <a:ea typeface="Instrument Sans Medium" pitchFamily="34" charset="-122"/>
                <a:cs typeface="Arial" panose="020B0604020202020204" pitchFamily="34" charset="0"/>
              </a:rPr>
              <a:t>L'analisi del profilo lipidico evidenzia un </a:t>
            </a:r>
            <a:r>
              <a:rPr lang="en-US" sz="1550" b="1" dirty="0">
                <a:solidFill>
                  <a:srgbClr val="1E3063"/>
                </a:solidFill>
                <a:latin typeface="Arial" panose="020B0604020202020204" pitchFamily="34" charset="0"/>
                <a:ea typeface="Instrument Sans Medium" pitchFamily="34" charset="-122"/>
                <a:cs typeface="Arial" panose="020B0604020202020204" pitchFamily="34" charset="0"/>
              </a:rPr>
              <a:t>miglioramento differenziato</a:t>
            </a:r>
            <a:r>
              <a:rPr lang="en-US" sz="1550" dirty="0">
                <a:solidFill>
                  <a:srgbClr val="1E3063"/>
                </a:solidFill>
                <a:latin typeface="Arial" panose="020B0604020202020204" pitchFamily="34" charset="0"/>
                <a:ea typeface="Instrument Sans Medium" pitchFamily="34" charset="-122"/>
                <a:cs typeface="Arial" panose="020B0604020202020204" pitchFamily="34" charset="0"/>
              </a:rPr>
              <a:t> tra le due procedure chirurgiche, con l'OAGB associato a un impatto metabolico più ampio e statisticamente significativo su più parametri lipidici.</a:t>
            </a:r>
            <a:endParaRPr lang="en-US" sz="1550" dirty="0">
              <a:latin typeface="Arial" panose="020B0604020202020204" pitchFamily="34" charset="0"/>
              <a:cs typeface="Arial" panose="020B0604020202020204" pitchFamily="34" charset="0"/>
            </a:endParaRPr>
          </a:p>
        </p:txBody>
      </p:sp>
      <p:pic>
        <p:nvPicPr>
          <p:cNvPr id="23" name="Immagine 22">
            <a:extLst>
              <a:ext uri="{FF2B5EF4-FFF2-40B4-BE49-F238E27FC236}">
                <a16:creationId xmlns:a16="http://schemas.microsoft.com/office/drawing/2014/main" id="{C4A715F7-48C0-4F48-9934-8E82A99B873A}"/>
              </a:ext>
            </a:extLst>
          </p:cNvPr>
          <p:cNvPicPr>
            <a:picLocks noChangeAspect="1"/>
          </p:cNvPicPr>
          <p:nvPr/>
        </p:nvPicPr>
        <p:blipFill>
          <a:blip r:embed="rId3"/>
          <a:stretch>
            <a:fillRect/>
          </a:stretch>
        </p:blipFill>
        <p:spPr>
          <a:xfrm>
            <a:off x="10703613" y="6194821"/>
            <a:ext cx="1475455" cy="664517"/>
          </a:xfrm>
          <a:prstGeom prst="rect">
            <a:avLst/>
          </a:prstGeom>
        </p:spPr>
      </p:pic>
      <p:pic>
        <p:nvPicPr>
          <p:cNvPr id="24" name="Immagine 23">
            <a:extLst>
              <a:ext uri="{FF2B5EF4-FFF2-40B4-BE49-F238E27FC236}">
                <a16:creationId xmlns:a16="http://schemas.microsoft.com/office/drawing/2014/main" id="{C9F2A444-9FB5-4ED5-B655-31ED567FE3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pic>
        <p:nvPicPr>
          <p:cNvPr id="3" name="Immagine 2">
            <a:extLst>
              <a:ext uri="{FF2B5EF4-FFF2-40B4-BE49-F238E27FC236}">
                <a16:creationId xmlns:a16="http://schemas.microsoft.com/office/drawing/2014/main" id="{935D530D-7F84-4D62-985F-C719550A59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805549"/>
            <a:ext cx="5694559" cy="3117433"/>
          </a:xfrm>
          <a:prstGeom prst="rect">
            <a:avLst/>
          </a:prstGeom>
          <a:effectLst>
            <a:glow rad="88900">
              <a:schemeClr val="accent1">
                <a:satMod val="175000"/>
                <a:alpha val="25000"/>
              </a:schemeClr>
            </a:glow>
          </a:effectLst>
        </p:spPr>
      </p:pic>
      <p:pic>
        <p:nvPicPr>
          <p:cNvPr id="7" name="Immagine 6">
            <a:extLst>
              <a:ext uri="{FF2B5EF4-FFF2-40B4-BE49-F238E27FC236}">
                <a16:creationId xmlns:a16="http://schemas.microsoft.com/office/drawing/2014/main" id="{3FEFC6A1-52D6-4998-836E-30BCE33695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2781" y="787660"/>
            <a:ext cx="5712044" cy="3135322"/>
          </a:xfrm>
          <a:prstGeom prst="rect">
            <a:avLst/>
          </a:prstGeom>
          <a:effectLst>
            <a:glow rad="88900">
              <a:schemeClr val="accent1">
                <a:satMod val="175000"/>
                <a:alpha val="25000"/>
              </a:schemeClr>
            </a:glow>
          </a:effectLst>
        </p:spPr>
      </p:pic>
    </p:spTree>
    <p:extLst>
      <p:ext uri="{BB962C8B-B14F-4D97-AF65-F5344CB8AC3E}">
        <p14:creationId xmlns:p14="http://schemas.microsoft.com/office/powerpoint/2010/main" val="2960889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2">
            <a:extLst>
              <a:ext uri="{FF2B5EF4-FFF2-40B4-BE49-F238E27FC236}">
                <a16:creationId xmlns:a16="http://schemas.microsoft.com/office/drawing/2014/main" id="{60981DF9-068D-4270-A292-98F19F2DD5E3}"/>
              </a:ext>
            </a:extLst>
          </p:cNvPr>
          <p:cNvSpPr/>
          <p:nvPr/>
        </p:nvSpPr>
        <p:spPr>
          <a:xfrm>
            <a:off x="84841" y="7159"/>
            <a:ext cx="11632677" cy="1033463"/>
          </a:xfrm>
          <a:prstGeom prst="rect">
            <a:avLst/>
          </a:prstGeom>
          <a:noFill/>
          <a:ln/>
        </p:spPr>
        <p:txBody>
          <a:bodyPr wrap="square" lIns="0" tIns="0" rIns="0" bIns="0" rtlCol="0" anchor="t"/>
          <a:lstStyle/>
          <a:p>
            <a:pPr marL="0" indent="0" algn="l">
              <a:lnSpc>
                <a:spcPts val="4850"/>
              </a:lnSpc>
              <a:buNone/>
            </a:pPr>
            <a:r>
              <a:rPr lang="it-IT" sz="2800" dirty="0">
                <a:solidFill>
                  <a:srgbClr val="091C53"/>
                </a:solidFill>
                <a:latin typeface="Arial" panose="020B0604020202020204" pitchFamily="34" charset="0"/>
                <a:ea typeface="Instrument Sans Semi Bold" pitchFamily="34" charset="-122"/>
                <a:cs typeface="Arial" panose="020B0604020202020204" pitchFamily="34" charset="0"/>
              </a:rPr>
              <a:t>Modelli Lineari Misti Generalizzati (GLMM)</a:t>
            </a:r>
          </a:p>
        </p:txBody>
      </p:sp>
      <p:pic>
        <p:nvPicPr>
          <p:cNvPr id="33" name="Immagine 32">
            <a:extLst>
              <a:ext uri="{FF2B5EF4-FFF2-40B4-BE49-F238E27FC236}">
                <a16:creationId xmlns:a16="http://schemas.microsoft.com/office/drawing/2014/main" id="{AC2339AA-3DF5-461E-AEE7-DD8B8A17B4E4}"/>
              </a:ext>
            </a:extLst>
          </p:cNvPr>
          <p:cNvPicPr>
            <a:picLocks noChangeAspect="1"/>
          </p:cNvPicPr>
          <p:nvPr/>
        </p:nvPicPr>
        <p:blipFill>
          <a:blip r:embed="rId3"/>
          <a:stretch>
            <a:fillRect/>
          </a:stretch>
        </p:blipFill>
        <p:spPr>
          <a:xfrm>
            <a:off x="10703613" y="6194821"/>
            <a:ext cx="1475455" cy="664517"/>
          </a:xfrm>
          <a:prstGeom prst="rect">
            <a:avLst/>
          </a:prstGeom>
        </p:spPr>
      </p:pic>
      <p:pic>
        <p:nvPicPr>
          <p:cNvPr id="34" name="Immagine 33">
            <a:extLst>
              <a:ext uri="{FF2B5EF4-FFF2-40B4-BE49-F238E27FC236}">
                <a16:creationId xmlns:a16="http://schemas.microsoft.com/office/drawing/2014/main" id="{816DA6AB-9F67-4F03-9F23-EB88A868A1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grpSp>
        <p:nvGrpSpPr>
          <p:cNvPr id="3" name="Gruppo 2">
            <a:extLst>
              <a:ext uri="{FF2B5EF4-FFF2-40B4-BE49-F238E27FC236}">
                <a16:creationId xmlns:a16="http://schemas.microsoft.com/office/drawing/2014/main" id="{E6D94F28-701E-4C5F-95C8-5F1FF706A757}"/>
              </a:ext>
            </a:extLst>
          </p:cNvPr>
          <p:cNvGrpSpPr/>
          <p:nvPr/>
        </p:nvGrpSpPr>
        <p:grpSpPr>
          <a:xfrm>
            <a:off x="175995" y="1240385"/>
            <a:ext cx="11808769" cy="4910209"/>
            <a:chOff x="175995" y="1240385"/>
            <a:chExt cx="11808769" cy="4910209"/>
          </a:xfrm>
        </p:grpSpPr>
        <p:pic>
          <p:nvPicPr>
            <p:cNvPr id="4" name="Immagine 3">
              <a:extLst>
                <a:ext uri="{FF2B5EF4-FFF2-40B4-BE49-F238E27FC236}">
                  <a16:creationId xmlns:a16="http://schemas.microsoft.com/office/drawing/2014/main" id="{32E7E1C8-9F82-43A6-8904-84019EDAF2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995" y="1240385"/>
              <a:ext cx="7810901" cy="3130711"/>
            </a:xfrm>
            <a:prstGeom prst="rect">
              <a:avLst/>
            </a:prstGeom>
            <a:effectLst>
              <a:glow rad="88900">
                <a:schemeClr val="accent1">
                  <a:satMod val="175000"/>
                  <a:alpha val="25000"/>
                </a:schemeClr>
              </a:glow>
            </a:effectLst>
          </p:spPr>
        </p:pic>
        <p:grpSp>
          <p:nvGrpSpPr>
            <p:cNvPr id="2" name="Gruppo 1">
              <a:extLst>
                <a:ext uri="{FF2B5EF4-FFF2-40B4-BE49-F238E27FC236}">
                  <a16:creationId xmlns:a16="http://schemas.microsoft.com/office/drawing/2014/main" id="{0539FDBE-23A4-4E55-8ECE-264A1CB63DDF}"/>
                </a:ext>
              </a:extLst>
            </p:cNvPr>
            <p:cNvGrpSpPr/>
            <p:nvPr/>
          </p:nvGrpSpPr>
          <p:grpSpPr>
            <a:xfrm>
              <a:off x="8266171" y="2166532"/>
              <a:ext cx="3718593" cy="1942654"/>
              <a:chOff x="1321224" y="4212147"/>
              <a:chExt cx="4090452" cy="1942654"/>
            </a:xfrm>
          </p:grpSpPr>
          <p:sp>
            <p:nvSpPr>
              <p:cNvPr id="9" name="Shape 3">
                <a:extLst>
                  <a:ext uri="{FF2B5EF4-FFF2-40B4-BE49-F238E27FC236}">
                    <a16:creationId xmlns:a16="http://schemas.microsoft.com/office/drawing/2014/main" id="{9B832D8E-425D-48AB-9685-3A59A34BCF9E}"/>
                  </a:ext>
                </a:extLst>
              </p:cNvPr>
              <p:cNvSpPr/>
              <p:nvPr/>
            </p:nvSpPr>
            <p:spPr>
              <a:xfrm>
                <a:off x="1321224" y="4212147"/>
                <a:ext cx="4090452" cy="1942654"/>
              </a:xfrm>
              <a:prstGeom prst="roundRect">
                <a:avLst>
                  <a:gd name="adj" fmla="val 9195"/>
                </a:avLst>
              </a:prstGeom>
              <a:solidFill>
                <a:srgbClr val="000D26"/>
              </a:solidFill>
              <a:ln/>
            </p:spPr>
            <p:txBody>
              <a:bodyPr/>
              <a:lstStyle/>
              <a:p>
                <a:endParaRPr lang="it-IT" dirty="0"/>
              </a:p>
            </p:txBody>
          </p:sp>
          <p:sp>
            <p:nvSpPr>
              <p:cNvPr id="10" name="Text 4">
                <a:extLst>
                  <a:ext uri="{FF2B5EF4-FFF2-40B4-BE49-F238E27FC236}">
                    <a16:creationId xmlns:a16="http://schemas.microsoft.com/office/drawing/2014/main" id="{A75C7BEF-CCB1-4123-88AD-219F6EBCD61E}"/>
                  </a:ext>
                </a:extLst>
              </p:cNvPr>
              <p:cNvSpPr/>
              <p:nvPr/>
            </p:nvSpPr>
            <p:spPr>
              <a:xfrm>
                <a:off x="1445197" y="4526784"/>
                <a:ext cx="1844338" cy="409352"/>
              </a:xfrm>
              <a:prstGeom prst="rect">
                <a:avLst/>
              </a:prstGeom>
              <a:noFill/>
              <a:ln/>
            </p:spPr>
            <p:txBody>
              <a:bodyPr wrap="none" lIns="0" tIns="0" rIns="0" bIns="0" rtlCol="0" anchor="t"/>
              <a:lstStyle/>
              <a:p>
                <a:pPr marL="0" indent="0" algn="ctr">
                  <a:lnSpc>
                    <a:spcPct val="83000"/>
                  </a:lnSpc>
                  <a:buNone/>
                </a:pPr>
                <a:r>
                  <a:rPr lang="en-US" sz="3200" dirty="0">
                    <a:solidFill>
                      <a:srgbClr val="FFFFFF"/>
                    </a:solidFill>
                    <a:latin typeface="Instrument Sans SemiBold" pitchFamily="34" charset="0"/>
                    <a:ea typeface="Instrument Sans SemiBold" pitchFamily="34" charset="-122"/>
                    <a:cs typeface="Instrument Sans SemiBold" pitchFamily="34" charset="-120"/>
                  </a:rPr>
                  <a:t>−21.1</a:t>
                </a:r>
                <a:endParaRPr lang="en-US" sz="3200" dirty="0"/>
              </a:p>
            </p:txBody>
          </p:sp>
          <p:sp>
            <p:nvSpPr>
              <p:cNvPr id="11" name="Text 5">
                <a:extLst>
                  <a:ext uri="{FF2B5EF4-FFF2-40B4-BE49-F238E27FC236}">
                    <a16:creationId xmlns:a16="http://schemas.microsoft.com/office/drawing/2014/main" id="{058AF050-5A86-48B1-BCBC-E295FE49FBD1}"/>
                  </a:ext>
                </a:extLst>
              </p:cNvPr>
              <p:cNvSpPr/>
              <p:nvPr/>
            </p:nvSpPr>
            <p:spPr>
              <a:xfrm>
                <a:off x="1445197" y="5091140"/>
                <a:ext cx="1844338" cy="193849"/>
              </a:xfrm>
              <a:prstGeom prst="rect">
                <a:avLst/>
              </a:prstGeom>
              <a:noFill/>
              <a:ln/>
            </p:spPr>
            <p:txBody>
              <a:bodyPr wrap="none" lIns="0" tIns="0" rIns="0" bIns="0" rtlCol="0" anchor="t"/>
              <a:lstStyle/>
              <a:p>
                <a:pPr marL="0" indent="0" algn="ctr">
                  <a:lnSpc>
                    <a:spcPct val="104000"/>
                  </a:lnSpc>
                  <a:buNone/>
                </a:pPr>
                <a:r>
                  <a:rPr lang="en-US" sz="1200" dirty="0">
                    <a:solidFill>
                      <a:srgbClr val="FFFFFF"/>
                    </a:solidFill>
                    <a:latin typeface="Instrument Sans SemiBold" pitchFamily="34" charset="0"/>
                    <a:ea typeface="Instrument Sans SemiBold" pitchFamily="34" charset="-122"/>
                    <a:cs typeface="Instrument Sans SemiBold" pitchFamily="34" charset="-120"/>
                  </a:rPr>
                  <a:t>mmHg PAS</a:t>
                </a:r>
                <a:endParaRPr lang="en-US" sz="1200" dirty="0"/>
              </a:p>
            </p:txBody>
          </p:sp>
          <p:sp>
            <p:nvSpPr>
              <p:cNvPr id="13" name="Text 6">
                <a:extLst>
                  <a:ext uri="{FF2B5EF4-FFF2-40B4-BE49-F238E27FC236}">
                    <a16:creationId xmlns:a16="http://schemas.microsoft.com/office/drawing/2014/main" id="{733EC9CF-1F05-4E73-A9F3-B44F83260787}"/>
                  </a:ext>
                </a:extLst>
              </p:cNvPr>
              <p:cNvSpPr/>
              <p:nvPr/>
            </p:nvSpPr>
            <p:spPr>
              <a:xfrm>
                <a:off x="1445197" y="5408963"/>
                <a:ext cx="1844338" cy="198462"/>
              </a:xfrm>
              <a:prstGeom prst="rect">
                <a:avLst/>
              </a:prstGeom>
              <a:noFill/>
              <a:ln/>
            </p:spPr>
            <p:txBody>
              <a:bodyPr wrap="none" lIns="0" tIns="0" rIns="0" bIns="0" rtlCol="0" anchor="t"/>
              <a:lstStyle/>
              <a:p>
                <a:pPr marL="0" indent="0" algn="ctr">
                  <a:lnSpc>
                    <a:spcPct val="133000"/>
                  </a:lnSpc>
                  <a:buNone/>
                </a:pPr>
                <a:r>
                  <a:rPr lang="en-US" sz="950" i="1" dirty="0">
                    <a:solidFill>
                      <a:srgbClr val="FFFFFF"/>
                    </a:solidFill>
                    <a:latin typeface="Instrument Sans Medium" pitchFamily="34" charset="0"/>
                    <a:ea typeface="Instrument Sans Medium" pitchFamily="34" charset="-122"/>
                    <a:cs typeface="Instrument Sans Medium" pitchFamily="34" charset="-120"/>
                  </a:rPr>
                  <a:t>p</a:t>
                </a:r>
                <a:r>
                  <a:rPr lang="en-US" sz="950" dirty="0">
                    <a:solidFill>
                      <a:srgbClr val="FFFFFF"/>
                    </a:solidFill>
                    <a:latin typeface="Instrument Sans Medium" pitchFamily="34" charset="0"/>
                    <a:ea typeface="Instrument Sans Medium" pitchFamily="34" charset="-122"/>
                    <a:cs typeface="Instrument Sans Medium" pitchFamily="34" charset="-120"/>
                  </a:rPr>
                  <a:t> &lt; 0,001</a:t>
                </a:r>
                <a:endParaRPr lang="en-US" sz="950" dirty="0"/>
              </a:p>
            </p:txBody>
          </p:sp>
          <p:sp>
            <p:nvSpPr>
              <p:cNvPr id="14" name="Text 7">
                <a:extLst>
                  <a:ext uri="{FF2B5EF4-FFF2-40B4-BE49-F238E27FC236}">
                    <a16:creationId xmlns:a16="http://schemas.microsoft.com/office/drawing/2014/main" id="{3A9D77DF-D426-4FE4-A5D5-9566FDA0EE36}"/>
                  </a:ext>
                </a:extLst>
              </p:cNvPr>
              <p:cNvSpPr/>
              <p:nvPr/>
            </p:nvSpPr>
            <p:spPr>
              <a:xfrm>
                <a:off x="3450283" y="4526784"/>
                <a:ext cx="1844413" cy="409352"/>
              </a:xfrm>
              <a:prstGeom prst="rect">
                <a:avLst/>
              </a:prstGeom>
              <a:noFill/>
              <a:ln/>
            </p:spPr>
            <p:txBody>
              <a:bodyPr wrap="none" lIns="0" tIns="0" rIns="0" bIns="0" rtlCol="0" anchor="t"/>
              <a:lstStyle/>
              <a:p>
                <a:pPr marL="0" indent="0" algn="ctr">
                  <a:lnSpc>
                    <a:spcPct val="83000"/>
                  </a:lnSpc>
                  <a:buNone/>
                </a:pPr>
                <a:r>
                  <a:rPr lang="en-US" sz="3200" dirty="0">
                    <a:solidFill>
                      <a:srgbClr val="FFFFFF"/>
                    </a:solidFill>
                    <a:latin typeface="Instrument Sans SemiBold" pitchFamily="34" charset="0"/>
                    <a:ea typeface="Instrument Sans SemiBold" pitchFamily="34" charset="-122"/>
                    <a:cs typeface="Instrument Sans SemiBold" pitchFamily="34" charset="-120"/>
                  </a:rPr>
                  <a:t>−9.3</a:t>
                </a:r>
                <a:endParaRPr lang="en-US" sz="3200" dirty="0"/>
              </a:p>
            </p:txBody>
          </p:sp>
          <p:sp>
            <p:nvSpPr>
              <p:cNvPr id="15" name="Text 8">
                <a:extLst>
                  <a:ext uri="{FF2B5EF4-FFF2-40B4-BE49-F238E27FC236}">
                    <a16:creationId xmlns:a16="http://schemas.microsoft.com/office/drawing/2014/main" id="{BBACCA28-A5F4-4C75-99A1-B4F6ADF073F9}"/>
                  </a:ext>
                </a:extLst>
              </p:cNvPr>
              <p:cNvSpPr/>
              <p:nvPr/>
            </p:nvSpPr>
            <p:spPr>
              <a:xfrm>
                <a:off x="3450283" y="5091140"/>
                <a:ext cx="1844413" cy="193849"/>
              </a:xfrm>
              <a:prstGeom prst="rect">
                <a:avLst/>
              </a:prstGeom>
              <a:noFill/>
              <a:ln/>
            </p:spPr>
            <p:txBody>
              <a:bodyPr wrap="none" lIns="0" tIns="0" rIns="0" bIns="0" rtlCol="0" anchor="t"/>
              <a:lstStyle/>
              <a:p>
                <a:pPr marL="0" indent="0" algn="ctr">
                  <a:lnSpc>
                    <a:spcPct val="104000"/>
                  </a:lnSpc>
                  <a:buNone/>
                </a:pPr>
                <a:r>
                  <a:rPr lang="en-US" sz="1200" dirty="0">
                    <a:solidFill>
                      <a:srgbClr val="FFFFFF"/>
                    </a:solidFill>
                    <a:latin typeface="Instrument Sans SemiBold" pitchFamily="34" charset="0"/>
                    <a:ea typeface="Instrument Sans SemiBold" pitchFamily="34" charset="-122"/>
                    <a:cs typeface="Instrument Sans SemiBold" pitchFamily="34" charset="-120"/>
                  </a:rPr>
                  <a:t>mmHg PAD</a:t>
                </a:r>
                <a:endParaRPr lang="en-US" sz="1200" dirty="0"/>
              </a:p>
            </p:txBody>
          </p:sp>
          <p:sp>
            <p:nvSpPr>
              <p:cNvPr id="16" name="Text 9">
                <a:extLst>
                  <a:ext uri="{FF2B5EF4-FFF2-40B4-BE49-F238E27FC236}">
                    <a16:creationId xmlns:a16="http://schemas.microsoft.com/office/drawing/2014/main" id="{7E9B706E-90EF-4E54-A75A-C91AEE30BB85}"/>
                  </a:ext>
                </a:extLst>
              </p:cNvPr>
              <p:cNvSpPr/>
              <p:nvPr/>
            </p:nvSpPr>
            <p:spPr>
              <a:xfrm>
                <a:off x="3450283" y="5408963"/>
                <a:ext cx="1844413" cy="198462"/>
              </a:xfrm>
              <a:prstGeom prst="rect">
                <a:avLst/>
              </a:prstGeom>
              <a:noFill/>
              <a:ln/>
            </p:spPr>
            <p:txBody>
              <a:bodyPr wrap="none" lIns="0" tIns="0" rIns="0" bIns="0" rtlCol="0" anchor="t"/>
              <a:lstStyle/>
              <a:p>
                <a:pPr marL="0" indent="0" algn="ctr">
                  <a:lnSpc>
                    <a:spcPct val="133000"/>
                  </a:lnSpc>
                  <a:buNone/>
                </a:pPr>
                <a:r>
                  <a:rPr lang="en-US" sz="950" i="1" dirty="0">
                    <a:solidFill>
                      <a:srgbClr val="FFFFFF"/>
                    </a:solidFill>
                    <a:latin typeface="Instrument Sans Medium" pitchFamily="34" charset="0"/>
                    <a:ea typeface="Instrument Sans Medium" pitchFamily="34" charset="-122"/>
                    <a:cs typeface="Instrument Sans Medium" pitchFamily="34" charset="-120"/>
                  </a:rPr>
                  <a:t>p</a:t>
                </a:r>
                <a:r>
                  <a:rPr lang="en-US" sz="950" dirty="0">
                    <a:solidFill>
                      <a:srgbClr val="FFFFFF"/>
                    </a:solidFill>
                    <a:latin typeface="Instrument Sans Medium" pitchFamily="34" charset="0"/>
                    <a:ea typeface="Instrument Sans Medium" pitchFamily="34" charset="-122"/>
                    <a:cs typeface="Instrument Sans Medium" pitchFamily="34" charset="-120"/>
                  </a:rPr>
                  <a:t> &lt; 0,001</a:t>
                </a:r>
                <a:endParaRPr lang="en-US" sz="950" dirty="0"/>
              </a:p>
            </p:txBody>
          </p:sp>
        </p:grpSp>
        <p:sp>
          <p:nvSpPr>
            <p:cNvPr id="17" name="Text 11">
              <a:extLst>
                <a:ext uri="{FF2B5EF4-FFF2-40B4-BE49-F238E27FC236}">
                  <a16:creationId xmlns:a16="http://schemas.microsoft.com/office/drawing/2014/main" id="{A7541565-9D7F-40E5-B3A5-67945998F299}"/>
                </a:ext>
              </a:extLst>
            </p:cNvPr>
            <p:cNvSpPr/>
            <p:nvPr/>
          </p:nvSpPr>
          <p:spPr>
            <a:xfrm>
              <a:off x="175995" y="4761358"/>
              <a:ext cx="10972799" cy="1389236"/>
            </a:xfrm>
            <a:prstGeom prst="rect">
              <a:avLst/>
            </a:prstGeom>
            <a:noFill/>
            <a:ln/>
          </p:spPr>
          <p:txBody>
            <a:bodyPr wrap="square" lIns="0" tIns="0" rIns="0" bIns="0" rtlCol="0" anchor="t">
              <a:normAutofit/>
            </a:bodyPr>
            <a:lstStyle/>
            <a:p>
              <a:pPr marL="0" indent="0" algn="l">
                <a:lnSpc>
                  <a:spcPct val="133000"/>
                </a:lnSpc>
                <a:buNone/>
              </a:pPr>
              <a:r>
                <a:rPr lang="en-US" sz="1400" dirty="0">
                  <a:solidFill>
                    <a:srgbClr val="1E3063"/>
                  </a:solidFill>
                  <a:latin typeface="Instrument Sans Medium" pitchFamily="34" charset="0"/>
                  <a:ea typeface="Instrument Sans Medium" pitchFamily="34" charset="-122"/>
                  <a:cs typeface="Instrument Sans Medium" pitchFamily="34" charset="-120"/>
                </a:rPr>
                <a:t>La riduzione della </a:t>
              </a:r>
              <a:r>
                <a:rPr lang="en-US" sz="1400" dirty="0">
                  <a:solidFill>
                    <a:srgbClr val="1E3063"/>
                  </a:solidFill>
                  <a:latin typeface="Instrument Sans Bold" pitchFamily="34" charset="0"/>
                  <a:ea typeface="Instrument Sans Bold" pitchFamily="34" charset="-122"/>
                  <a:cs typeface="Instrument Sans Bold" pitchFamily="34" charset="-120"/>
                </a:rPr>
                <a:t>pressione arteriosa sistolica di 21,1 mmHg</a:t>
              </a:r>
              <a:r>
                <a:rPr lang="en-US" sz="1400" dirty="0">
                  <a:solidFill>
                    <a:srgbClr val="1E3063"/>
                  </a:solidFill>
                  <a:latin typeface="Instrument Sans Medium" pitchFamily="34" charset="0"/>
                  <a:ea typeface="Instrument Sans Medium" pitchFamily="34" charset="-122"/>
                  <a:cs typeface="Instrument Sans Medium" pitchFamily="34" charset="-120"/>
                </a:rPr>
                <a:t> e della diastolica di 9,3 mmHg rappresenta un beneficio clinicamente rilevante, direttamente correlato alla riduzione del rischio di ictus, infarto miocardico e insufficienza renale cronica</a:t>
              </a:r>
              <a:r>
                <a:rPr lang="en-US" sz="1100" dirty="0">
                  <a:solidFill>
                    <a:srgbClr val="1E3063"/>
                  </a:solidFill>
                  <a:latin typeface="Instrument Sans Medium" pitchFamily="34" charset="0"/>
                  <a:ea typeface="Instrument Sans Medium" pitchFamily="34" charset="-122"/>
                  <a:cs typeface="Instrument Sans Medium" pitchFamily="34" charset="-120"/>
                </a:rPr>
                <a:t>. </a:t>
              </a:r>
              <a:endParaRPr lang="en-US" sz="1100" dirty="0"/>
            </a:p>
          </p:txBody>
        </p:sp>
      </p:grpSp>
      <p:sp>
        <p:nvSpPr>
          <p:cNvPr id="27" name="Text 11">
            <a:extLst>
              <a:ext uri="{FF2B5EF4-FFF2-40B4-BE49-F238E27FC236}">
                <a16:creationId xmlns:a16="http://schemas.microsoft.com/office/drawing/2014/main" id="{8777A612-C9D1-4668-BD57-ECEFEBB0B81A}"/>
              </a:ext>
            </a:extLst>
          </p:cNvPr>
          <p:cNvSpPr/>
          <p:nvPr/>
        </p:nvSpPr>
        <p:spPr>
          <a:xfrm>
            <a:off x="1087961" y="8217956"/>
            <a:ext cx="4104085" cy="198462"/>
          </a:xfrm>
          <a:prstGeom prst="rect">
            <a:avLst/>
          </a:prstGeom>
          <a:noFill/>
          <a:ln/>
        </p:spPr>
        <p:txBody>
          <a:bodyPr wrap="none" lIns="0" tIns="0" rIns="0" bIns="0" rtlCol="0" anchor="t"/>
          <a:lstStyle/>
          <a:p>
            <a:pPr marL="0" indent="0" algn="ctr">
              <a:lnSpc>
                <a:spcPct val="133000"/>
              </a:lnSpc>
              <a:buNone/>
            </a:pPr>
            <a:r>
              <a:rPr lang="en-US" sz="950" i="1" dirty="0">
                <a:solidFill>
                  <a:srgbClr val="1E3063"/>
                </a:solidFill>
                <a:latin typeface="Instrument Sans Medium" pitchFamily="34" charset="0"/>
                <a:ea typeface="Instrument Sans Medium" pitchFamily="34" charset="-122"/>
                <a:cs typeface="Instrument Sans Medium" pitchFamily="34" charset="-120"/>
              </a:rPr>
              <a:t>p</a:t>
            </a:r>
            <a:r>
              <a:rPr lang="en-US" sz="950" dirty="0">
                <a:solidFill>
                  <a:srgbClr val="1E3063"/>
                </a:solidFill>
                <a:latin typeface="Instrument Sans Medium" pitchFamily="34" charset="0"/>
                <a:ea typeface="Instrument Sans Medium" pitchFamily="34" charset="-122"/>
                <a:cs typeface="Instrument Sans Medium" pitchFamily="34" charset="-120"/>
              </a:rPr>
              <a:t> = 0,002</a:t>
            </a:r>
            <a:endParaRPr lang="en-US" sz="950" dirty="0"/>
          </a:p>
        </p:txBody>
      </p:sp>
      <p:sp>
        <p:nvSpPr>
          <p:cNvPr id="30" name="Text 14">
            <a:extLst>
              <a:ext uri="{FF2B5EF4-FFF2-40B4-BE49-F238E27FC236}">
                <a16:creationId xmlns:a16="http://schemas.microsoft.com/office/drawing/2014/main" id="{26DF9738-B004-4241-8F4B-23B498E9FE32}"/>
              </a:ext>
            </a:extLst>
          </p:cNvPr>
          <p:cNvSpPr/>
          <p:nvPr/>
        </p:nvSpPr>
        <p:spPr>
          <a:xfrm>
            <a:off x="5241305" y="8217956"/>
            <a:ext cx="4104161" cy="198462"/>
          </a:xfrm>
          <a:prstGeom prst="rect">
            <a:avLst/>
          </a:prstGeom>
          <a:noFill/>
          <a:ln/>
        </p:spPr>
        <p:txBody>
          <a:bodyPr wrap="none" lIns="0" tIns="0" rIns="0" bIns="0" rtlCol="0" anchor="t"/>
          <a:lstStyle/>
          <a:p>
            <a:pPr marL="0" indent="0" algn="ctr">
              <a:lnSpc>
                <a:spcPct val="133000"/>
              </a:lnSpc>
              <a:buNone/>
            </a:pPr>
            <a:r>
              <a:rPr lang="en-US" sz="950" i="1" dirty="0">
                <a:solidFill>
                  <a:srgbClr val="1E3063"/>
                </a:solidFill>
                <a:latin typeface="Instrument Sans Medium" pitchFamily="34" charset="0"/>
                <a:ea typeface="Instrument Sans Medium" pitchFamily="34" charset="-122"/>
                <a:cs typeface="Instrument Sans Medium" pitchFamily="34" charset="-120"/>
              </a:rPr>
              <a:t>p</a:t>
            </a:r>
            <a:r>
              <a:rPr lang="en-US" sz="950" dirty="0">
                <a:solidFill>
                  <a:srgbClr val="1E3063"/>
                </a:solidFill>
                <a:latin typeface="Instrument Sans Medium" pitchFamily="34" charset="0"/>
                <a:ea typeface="Instrument Sans Medium" pitchFamily="34" charset="-122"/>
                <a:cs typeface="Instrument Sans Medium" pitchFamily="34" charset="-120"/>
              </a:rPr>
              <a:t> &lt; 0,001</a:t>
            </a:r>
            <a:endParaRPr lang="en-US" sz="950" dirty="0"/>
          </a:p>
        </p:txBody>
      </p:sp>
      <p:grpSp>
        <p:nvGrpSpPr>
          <p:cNvPr id="7" name="Gruppo 6">
            <a:extLst>
              <a:ext uri="{FF2B5EF4-FFF2-40B4-BE49-F238E27FC236}">
                <a16:creationId xmlns:a16="http://schemas.microsoft.com/office/drawing/2014/main" id="{BF99CD54-26B8-4B5E-A740-FDD0040EBCAD}"/>
              </a:ext>
            </a:extLst>
          </p:cNvPr>
          <p:cNvGrpSpPr/>
          <p:nvPr/>
        </p:nvGrpSpPr>
        <p:grpSpPr>
          <a:xfrm>
            <a:off x="311511" y="912529"/>
            <a:ext cx="12049348" cy="5353541"/>
            <a:chOff x="311511" y="912529"/>
            <a:chExt cx="12049348" cy="5353541"/>
          </a:xfrm>
        </p:grpSpPr>
        <p:pic>
          <p:nvPicPr>
            <p:cNvPr id="18" name="Immagine 17">
              <a:extLst>
                <a:ext uri="{FF2B5EF4-FFF2-40B4-BE49-F238E27FC236}">
                  <a16:creationId xmlns:a16="http://schemas.microsoft.com/office/drawing/2014/main" id="{16AF1FD2-93EA-41AA-80D6-2648A8BA7C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1511" y="912529"/>
              <a:ext cx="6462981" cy="5231389"/>
            </a:xfrm>
            <a:prstGeom prst="rect">
              <a:avLst/>
            </a:prstGeom>
            <a:effectLst>
              <a:glow rad="88900">
                <a:schemeClr val="accent1">
                  <a:satMod val="175000"/>
                  <a:alpha val="26000"/>
                </a:schemeClr>
              </a:glow>
            </a:effectLst>
          </p:spPr>
        </p:pic>
        <p:grpSp>
          <p:nvGrpSpPr>
            <p:cNvPr id="5" name="Gruppo 4">
              <a:extLst>
                <a:ext uri="{FF2B5EF4-FFF2-40B4-BE49-F238E27FC236}">
                  <a16:creationId xmlns:a16="http://schemas.microsoft.com/office/drawing/2014/main" id="{38AA493A-0EAD-4F95-A939-15458461AFAB}"/>
                </a:ext>
              </a:extLst>
            </p:cNvPr>
            <p:cNvGrpSpPr/>
            <p:nvPr/>
          </p:nvGrpSpPr>
          <p:grpSpPr>
            <a:xfrm>
              <a:off x="6073559" y="1302752"/>
              <a:ext cx="6287300" cy="2579317"/>
              <a:chOff x="5763658" y="5756302"/>
              <a:chExt cx="6287300" cy="2579317"/>
            </a:xfrm>
          </p:grpSpPr>
          <p:sp>
            <p:nvSpPr>
              <p:cNvPr id="31" name="Shape 3">
                <a:extLst>
                  <a:ext uri="{FF2B5EF4-FFF2-40B4-BE49-F238E27FC236}">
                    <a16:creationId xmlns:a16="http://schemas.microsoft.com/office/drawing/2014/main" id="{91399FD4-A4A4-46A8-B307-D76DBA814B7B}"/>
                  </a:ext>
                </a:extLst>
              </p:cNvPr>
              <p:cNvSpPr/>
              <p:nvPr/>
            </p:nvSpPr>
            <p:spPr>
              <a:xfrm>
                <a:off x="6730758" y="5756302"/>
                <a:ext cx="4514494" cy="2579317"/>
              </a:xfrm>
              <a:prstGeom prst="roundRect">
                <a:avLst>
                  <a:gd name="adj" fmla="val 9195"/>
                </a:avLst>
              </a:prstGeom>
              <a:solidFill>
                <a:srgbClr val="000E2A"/>
              </a:solidFill>
              <a:ln/>
            </p:spPr>
            <p:txBody>
              <a:bodyPr/>
              <a:lstStyle/>
              <a:p>
                <a:endParaRPr lang="it-IT" dirty="0"/>
              </a:p>
            </p:txBody>
          </p:sp>
          <p:sp>
            <p:nvSpPr>
              <p:cNvPr id="19" name="Text 3">
                <a:extLst>
                  <a:ext uri="{FF2B5EF4-FFF2-40B4-BE49-F238E27FC236}">
                    <a16:creationId xmlns:a16="http://schemas.microsoft.com/office/drawing/2014/main" id="{AEAC41D4-6DBB-4B22-90CA-4A527E1F6EEF}"/>
                  </a:ext>
                </a:extLst>
              </p:cNvPr>
              <p:cNvSpPr/>
              <p:nvPr/>
            </p:nvSpPr>
            <p:spPr>
              <a:xfrm>
                <a:off x="5763658" y="6044247"/>
                <a:ext cx="4104085" cy="409352"/>
              </a:xfrm>
              <a:prstGeom prst="rect">
                <a:avLst/>
              </a:prstGeom>
              <a:noFill/>
              <a:ln/>
            </p:spPr>
            <p:txBody>
              <a:bodyPr wrap="none" lIns="0" tIns="0" rIns="0" bIns="0" rtlCol="0" anchor="t"/>
              <a:lstStyle/>
              <a:p>
                <a:pPr marL="0" indent="0" algn="ctr">
                  <a:lnSpc>
                    <a:spcPct val="83000"/>
                  </a:lnSpc>
                  <a:buNone/>
                </a:pPr>
                <a:r>
                  <a:rPr lang="en-US" sz="3200" dirty="0">
                    <a:solidFill>
                      <a:schemeClr val="bg1"/>
                    </a:solidFill>
                    <a:latin typeface="Instrument Sans SemiBold" pitchFamily="34" charset="0"/>
                    <a:ea typeface="Instrument Sans SemiBold" pitchFamily="34" charset="-122"/>
                    <a:cs typeface="Instrument Sans SemiBold" pitchFamily="34" charset="-120"/>
                  </a:rPr>
                  <a:t>−28.2</a:t>
                </a:r>
                <a:endParaRPr lang="en-US" sz="3200" dirty="0">
                  <a:solidFill>
                    <a:schemeClr val="bg1"/>
                  </a:solidFill>
                </a:endParaRPr>
              </a:p>
            </p:txBody>
          </p:sp>
          <p:sp>
            <p:nvSpPr>
              <p:cNvPr id="20" name="Text 4">
                <a:extLst>
                  <a:ext uri="{FF2B5EF4-FFF2-40B4-BE49-F238E27FC236}">
                    <a16:creationId xmlns:a16="http://schemas.microsoft.com/office/drawing/2014/main" id="{F8569432-46A1-44A1-A826-7A3A4999112D}"/>
                  </a:ext>
                </a:extLst>
              </p:cNvPr>
              <p:cNvSpPr/>
              <p:nvPr/>
            </p:nvSpPr>
            <p:spPr>
              <a:xfrm>
                <a:off x="5763658" y="6608603"/>
                <a:ext cx="4104085" cy="193849"/>
              </a:xfrm>
              <a:prstGeom prst="rect">
                <a:avLst/>
              </a:prstGeom>
              <a:noFill/>
              <a:ln/>
            </p:spPr>
            <p:txBody>
              <a:bodyPr wrap="none" lIns="0" tIns="0" rIns="0" bIns="0" rtlCol="0" anchor="t"/>
              <a:lstStyle/>
              <a:p>
                <a:pPr marL="0" indent="0" algn="ctr">
                  <a:lnSpc>
                    <a:spcPct val="104000"/>
                  </a:lnSpc>
                  <a:buNone/>
                </a:pPr>
                <a:r>
                  <a:rPr lang="en-US" sz="1200" dirty="0">
                    <a:solidFill>
                      <a:schemeClr val="bg1"/>
                    </a:solidFill>
                    <a:latin typeface="Instrument Sans SemiBold" pitchFamily="34" charset="0"/>
                    <a:ea typeface="Instrument Sans SemiBold" pitchFamily="34" charset="-122"/>
                    <a:cs typeface="Instrument Sans SemiBold" pitchFamily="34" charset="-120"/>
                  </a:rPr>
                  <a:t>mg/dL Colesterolo Totale</a:t>
                </a:r>
                <a:endParaRPr lang="en-US" sz="1200" dirty="0">
                  <a:solidFill>
                    <a:schemeClr val="bg1"/>
                  </a:solidFill>
                </a:endParaRPr>
              </a:p>
            </p:txBody>
          </p:sp>
          <p:sp>
            <p:nvSpPr>
              <p:cNvPr id="21" name="Text 5">
                <a:extLst>
                  <a:ext uri="{FF2B5EF4-FFF2-40B4-BE49-F238E27FC236}">
                    <a16:creationId xmlns:a16="http://schemas.microsoft.com/office/drawing/2014/main" id="{E680D681-4F5C-43C2-BA05-FEFB066591B7}"/>
                  </a:ext>
                </a:extLst>
              </p:cNvPr>
              <p:cNvSpPr/>
              <p:nvPr/>
            </p:nvSpPr>
            <p:spPr>
              <a:xfrm>
                <a:off x="5763658" y="6876866"/>
                <a:ext cx="4104085" cy="198462"/>
              </a:xfrm>
              <a:prstGeom prst="rect">
                <a:avLst/>
              </a:prstGeom>
              <a:noFill/>
              <a:ln/>
            </p:spPr>
            <p:txBody>
              <a:bodyPr wrap="none" lIns="0" tIns="0" rIns="0" bIns="0" rtlCol="0" anchor="t"/>
              <a:lstStyle/>
              <a:p>
                <a:pPr marL="0" indent="0" algn="ctr">
                  <a:lnSpc>
                    <a:spcPct val="133000"/>
                  </a:lnSpc>
                  <a:buNone/>
                </a:pPr>
                <a:r>
                  <a:rPr lang="en-US" sz="950" i="1" dirty="0">
                    <a:solidFill>
                      <a:schemeClr val="bg1"/>
                    </a:solidFill>
                    <a:latin typeface="Instrument Sans Medium" pitchFamily="34" charset="0"/>
                    <a:ea typeface="Instrument Sans Medium" pitchFamily="34" charset="-122"/>
                    <a:cs typeface="Instrument Sans Medium" pitchFamily="34" charset="-120"/>
                  </a:rPr>
                  <a:t>p</a:t>
                </a:r>
                <a:r>
                  <a:rPr lang="en-US" sz="950" dirty="0">
                    <a:solidFill>
                      <a:schemeClr val="bg1"/>
                    </a:solidFill>
                    <a:latin typeface="Instrument Sans Medium" pitchFamily="34" charset="0"/>
                    <a:ea typeface="Instrument Sans Medium" pitchFamily="34" charset="-122"/>
                    <a:cs typeface="Instrument Sans Medium" pitchFamily="34" charset="-120"/>
                  </a:rPr>
                  <a:t> = 0,003</a:t>
                </a:r>
                <a:endParaRPr lang="en-US" sz="950" dirty="0">
                  <a:solidFill>
                    <a:schemeClr val="bg1"/>
                  </a:solidFill>
                </a:endParaRPr>
              </a:p>
            </p:txBody>
          </p:sp>
          <p:sp>
            <p:nvSpPr>
              <p:cNvPr id="22" name="Text 6">
                <a:extLst>
                  <a:ext uri="{FF2B5EF4-FFF2-40B4-BE49-F238E27FC236}">
                    <a16:creationId xmlns:a16="http://schemas.microsoft.com/office/drawing/2014/main" id="{47689BEE-829A-46FD-BD3C-30CC513EEF7D}"/>
                  </a:ext>
                </a:extLst>
              </p:cNvPr>
              <p:cNvSpPr/>
              <p:nvPr/>
            </p:nvSpPr>
            <p:spPr>
              <a:xfrm>
                <a:off x="7946797" y="6044247"/>
                <a:ext cx="4104161" cy="409352"/>
              </a:xfrm>
              <a:prstGeom prst="rect">
                <a:avLst/>
              </a:prstGeom>
              <a:noFill/>
              <a:ln/>
            </p:spPr>
            <p:txBody>
              <a:bodyPr wrap="none" lIns="0" tIns="0" rIns="0" bIns="0" rtlCol="0" anchor="t"/>
              <a:lstStyle/>
              <a:p>
                <a:pPr marL="0" indent="0" algn="ctr">
                  <a:lnSpc>
                    <a:spcPct val="83000"/>
                  </a:lnSpc>
                  <a:buNone/>
                </a:pPr>
                <a:r>
                  <a:rPr lang="en-US" sz="3200" dirty="0">
                    <a:solidFill>
                      <a:schemeClr val="bg1"/>
                    </a:solidFill>
                    <a:latin typeface="Instrument Sans SemiBold" pitchFamily="34" charset="0"/>
                    <a:ea typeface="Instrument Sans SemiBold" pitchFamily="34" charset="-122"/>
                    <a:cs typeface="Instrument Sans SemiBold" pitchFamily="34" charset="-120"/>
                  </a:rPr>
                  <a:t>−21.5</a:t>
                </a:r>
                <a:endParaRPr lang="en-US" sz="3200" dirty="0">
                  <a:solidFill>
                    <a:schemeClr val="bg1"/>
                  </a:solidFill>
                </a:endParaRPr>
              </a:p>
            </p:txBody>
          </p:sp>
          <p:sp>
            <p:nvSpPr>
              <p:cNvPr id="23" name="Text 7">
                <a:extLst>
                  <a:ext uri="{FF2B5EF4-FFF2-40B4-BE49-F238E27FC236}">
                    <a16:creationId xmlns:a16="http://schemas.microsoft.com/office/drawing/2014/main" id="{2F405C77-3E8C-4FF8-AA6D-773D785E282D}"/>
                  </a:ext>
                </a:extLst>
              </p:cNvPr>
              <p:cNvSpPr/>
              <p:nvPr/>
            </p:nvSpPr>
            <p:spPr>
              <a:xfrm>
                <a:off x="7946797" y="6608603"/>
                <a:ext cx="4104161" cy="193849"/>
              </a:xfrm>
              <a:prstGeom prst="rect">
                <a:avLst/>
              </a:prstGeom>
              <a:noFill/>
              <a:ln/>
            </p:spPr>
            <p:txBody>
              <a:bodyPr wrap="none" lIns="0" tIns="0" rIns="0" bIns="0" rtlCol="0" anchor="t"/>
              <a:lstStyle/>
              <a:p>
                <a:pPr marL="0" indent="0" algn="ctr">
                  <a:lnSpc>
                    <a:spcPct val="104000"/>
                  </a:lnSpc>
                  <a:buNone/>
                </a:pPr>
                <a:r>
                  <a:rPr lang="en-US" sz="1200" dirty="0">
                    <a:solidFill>
                      <a:schemeClr val="bg1"/>
                    </a:solidFill>
                    <a:latin typeface="Instrument Sans SemiBold" pitchFamily="34" charset="0"/>
                    <a:ea typeface="Instrument Sans SemiBold" pitchFamily="34" charset="-122"/>
                    <a:cs typeface="Instrument Sans SemiBold" pitchFamily="34" charset="-120"/>
                  </a:rPr>
                  <a:t>mg/dL Colesterolo LDL</a:t>
                </a:r>
                <a:endParaRPr lang="en-US" sz="1200" dirty="0">
                  <a:solidFill>
                    <a:schemeClr val="bg1"/>
                  </a:solidFill>
                </a:endParaRPr>
              </a:p>
            </p:txBody>
          </p:sp>
          <p:sp>
            <p:nvSpPr>
              <p:cNvPr id="24" name="Text 8">
                <a:extLst>
                  <a:ext uri="{FF2B5EF4-FFF2-40B4-BE49-F238E27FC236}">
                    <a16:creationId xmlns:a16="http://schemas.microsoft.com/office/drawing/2014/main" id="{A4671A1A-40FB-4986-BC80-FD1C6C117DB3}"/>
                  </a:ext>
                </a:extLst>
              </p:cNvPr>
              <p:cNvSpPr/>
              <p:nvPr/>
            </p:nvSpPr>
            <p:spPr>
              <a:xfrm>
                <a:off x="7946797" y="6876866"/>
                <a:ext cx="4104161" cy="198462"/>
              </a:xfrm>
              <a:prstGeom prst="rect">
                <a:avLst/>
              </a:prstGeom>
              <a:noFill/>
              <a:ln/>
            </p:spPr>
            <p:txBody>
              <a:bodyPr wrap="none" lIns="0" tIns="0" rIns="0" bIns="0" rtlCol="0" anchor="t"/>
              <a:lstStyle/>
              <a:p>
                <a:pPr marL="0" indent="0" algn="ctr">
                  <a:lnSpc>
                    <a:spcPct val="133000"/>
                  </a:lnSpc>
                  <a:buNone/>
                </a:pPr>
                <a:r>
                  <a:rPr lang="en-US" sz="950" i="1" dirty="0">
                    <a:solidFill>
                      <a:schemeClr val="bg1"/>
                    </a:solidFill>
                    <a:latin typeface="Instrument Sans Medium" pitchFamily="34" charset="0"/>
                    <a:ea typeface="Instrument Sans Medium" pitchFamily="34" charset="-122"/>
                    <a:cs typeface="Instrument Sans Medium" pitchFamily="34" charset="-120"/>
                  </a:rPr>
                  <a:t>p</a:t>
                </a:r>
                <a:r>
                  <a:rPr lang="en-US" sz="950" dirty="0">
                    <a:solidFill>
                      <a:schemeClr val="bg1"/>
                    </a:solidFill>
                    <a:latin typeface="Instrument Sans Medium" pitchFamily="34" charset="0"/>
                    <a:ea typeface="Instrument Sans Medium" pitchFamily="34" charset="-122"/>
                    <a:cs typeface="Instrument Sans Medium" pitchFamily="34" charset="-120"/>
                  </a:rPr>
                  <a:t> = 0,003</a:t>
                </a:r>
                <a:endParaRPr lang="en-US" sz="950" dirty="0">
                  <a:solidFill>
                    <a:schemeClr val="bg1"/>
                  </a:solidFill>
                </a:endParaRPr>
              </a:p>
            </p:txBody>
          </p:sp>
          <p:sp>
            <p:nvSpPr>
              <p:cNvPr id="25" name="Text 9">
                <a:extLst>
                  <a:ext uri="{FF2B5EF4-FFF2-40B4-BE49-F238E27FC236}">
                    <a16:creationId xmlns:a16="http://schemas.microsoft.com/office/drawing/2014/main" id="{7A4FF032-DBE2-487F-B825-DDD6D3A9E99D}"/>
                  </a:ext>
                </a:extLst>
              </p:cNvPr>
              <p:cNvSpPr/>
              <p:nvPr/>
            </p:nvSpPr>
            <p:spPr>
              <a:xfrm>
                <a:off x="5763658" y="7385337"/>
                <a:ext cx="4104085" cy="409352"/>
              </a:xfrm>
              <a:prstGeom prst="rect">
                <a:avLst/>
              </a:prstGeom>
              <a:noFill/>
              <a:ln/>
            </p:spPr>
            <p:txBody>
              <a:bodyPr wrap="none" lIns="0" tIns="0" rIns="0" bIns="0" rtlCol="0" anchor="t"/>
              <a:lstStyle/>
              <a:p>
                <a:pPr marL="0" indent="0" algn="ctr">
                  <a:lnSpc>
                    <a:spcPct val="83000"/>
                  </a:lnSpc>
                  <a:buNone/>
                </a:pPr>
                <a:r>
                  <a:rPr lang="en-US" sz="3200" dirty="0">
                    <a:solidFill>
                      <a:schemeClr val="bg1"/>
                    </a:solidFill>
                    <a:latin typeface="Instrument Sans SemiBold" pitchFamily="34" charset="0"/>
                    <a:ea typeface="Instrument Sans SemiBold" pitchFamily="34" charset="-122"/>
                    <a:cs typeface="Instrument Sans SemiBold" pitchFamily="34" charset="-120"/>
                  </a:rPr>
                  <a:t>−63.1</a:t>
                </a:r>
                <a:endParaRPr lang="en-US" sz="3200" dirty="0">
                  <a:solidFill>
                    <a:schemeClr val="bg1"/>
                  </a:solidFill>
                </a:endParaRPr>
              </a:p>
            </p:txBody>
          </p:sp>
          <p:sp>
            <p:nvSpPr>
              <p:cNvPr id="26" name="Text 10">
                <a:extLst>
                  <a:ext uri="{FF2B5EF4-FFF2-40B4-BE49-F238E27FC236}">
                    <a16:creationId xmlns:a16="http://schemas.microsoft.com/office/drawing/2014/main" id="{11393A22-18A6-4D36-B101-1B7AB757E70C}"/>
                  </a:ext>
                </a:extLst>
              </p:cNvPr>
              <p:cNvSpPr/>
              <p:nvPr/>
            </p:nvSpPr>
            <p:spPr>
              <a:xfrm>
                <a:off x="5763658" y="7949694"/>
                <a:ext cx="4104085" cy="193849"/>
              </a:xfrm>
              <a:prstGeom prst="rect">
                <a:avLst/>
              </a:prstGeom>
              <a:noFill/>
              <a:ln/>
            </p:spPr>
            <p:txBody>
              <a:bodyPr wrap="none" lIns="0" tIns="0" rIns="0" bIns="0" rtlCol="0" anchor="t"/>
              <a:lstStyle/>
              <a:p>
                <a:pPr marL="0" indent="0" algn="ctr">
                  <a:lnSpc>
                    <a:spcPct val="104000"/>
                  </a:lnSpc>
                  <a:buNone/>
                </a:pPr>
                <a:r>
                  <a:rPr lang="en-US" sz="1200" dirty="0">
                    <a:solidFill>
                      <a:schemeClr val="bg1"/>
                    </a:solidFill>
                    <a:latin typeface="Instrument Sans SemiBold" pitchFamily="34" charset="0"/>
                    <a:ea typeface="Instrument Sans SemiBold" pitchFamily="34" charset="-122"/>
                    <a:cs typeface="Instrument Sans SemiBold" pitchFamily="34" charset="-120"/>
                  </a:rPr>
                  <a:t>mg/dL Trigliceridi</a:t>
                </a:r>
                <a:endParaRPr lang="en-US" sz="1200" dirty="0">
                  <a:solidFill>
                    <a:schemeClr val="bg1"/>
                  </a:solidFill>
                </a:endParaRPr>
              </a:p>
            </p:txBody>
          </p:sp>
          <p:sp>
            <p:nvSpPr>
              <p:cNvPr id="28" name="Text 12">
                <a:extLst>
                  <a:ext uri="{FF2B5EF4-FFF2-40B4-BE49-F238E27FC236}">
                    <a16:creationId xmlns:a16="http://schemas.microsoft.com/office/drawing/2014/main" id="{EFF9CB68-07AF-4ED7-8E73-2AA658CD989F}"/>
                  </a:ext>
                </a:extLst>
              </p:cNvPr>
              <p:cNvSpPr/>
              <p:nvPr/>
            </p:nvSpPr>
            <p:spPr>
              <a:xfrm>
                <a:off x="7946797" y="7385337"/>
                <a:ext cx="4104161" cy="409352"/>
              </a:xfrm>
              <a:prstGeom prst="rect">
                <a:avLst/>
              </a:prstGeom>
              <a:noFill/>
              <a:ln/>
            </p:spPr>
            <p:txBody>
              <a:bodyPr wrap="none" lIns="0" tIns="0" rIns="0" bIns="0" rtlCol="0" anchor="t"/>
              <a:lstStyle/>
              <a:p>
                <a:pPr marL="0" indent="0" algn="ctr">
                  <a:lnSpc>
                    <a:spcPct val="83000"/>
                  </a:lnSpc>
                  <a:buNone/>
                </a:pPr>
                <a:r>
                  <a:rPr lang="en-US" sz="3200" dirty="0">
                    <a:solidFill>
                      <a:schemeClr val="bg1"/>
                    </a:solidFill>
                    <a:latin typeface="Instrument Sans SemiBold" pitchFamily="34" charset="0"/>
                    <a:ea typeface="Instrument Sans SemiBold" pitchFamily="34" charset="-122"/>
                    <a:cs typeface="Instrument Sans SemiBold" pitchFamily="34" charset="-120"/>
                  </a:rPr>
                  <a:t>+9.9</a:t>
                </a:r>
                <a:endParaRPr lang="en-US" sz="3200" dirty="0">
                  <a:solidFill>
                    <a:schemeClr val="bg1"/>
                  </a:solidFill>
                </a:endParaRPr>
              </a:p>
            </p:txBody>
          </p:sp>
          <p:sp>
            <p:nvSpPr>
              <p:cNvPr id="29" name="Text 13">
                <a:extLst>
                  <a:ext uri="{FF2B5EF4-FFF2-40B4-BE49-F238E27FC236}">
                    <a16:creationId xmlns:a16="http://schemas.microsoft.com/office/drawing/2014/main" id="{B9411F2E-E84C-4F5B-AEFE-993B2BF593D8}"/>
                  </a:ext>
                </a:extLst>
              </p:cNvPr>
              <p:cNvSpPr/>
              <p:nvPr/>
            </p:nvSpPr>
            <p:spPr>
              <a:xfrm>
                <a:off x="7946797" y="7949694"/>
                <a:ext cx="4104161" cy="193849"/>
              </a:xfrm>
              <a:prstGeom prst="rect">
                <a:avLst/>
              </a:prstGeom>
              <a:noFill/>
              <a:ln/>
            </p:spPr>
            <p:txBody>
              <a:bodyPr wrap="none" lIns="0" tIns="0" rIns="0" bIns="0" rtlCol="0" anchor="t"/>
              <a:lstStyle/>
              <a:p>
                <a:pPr marL="0" indent="0" algn="ctr">
                  <a:lnSpc>
                    <a:spcPct val="104000"/>
                  </a:lnSpc>
                  <a:buNone/>
                </a:pPr>
                <a:r>
                  <a:rPr lang="en-US" sz="1200" dirty="0">
                    <a:solidFill>
                      <a:schemeClr val="bg1"/>
                    </a:solidFill>
                    <a:latin typeface="Instrument Sans SemiBold" pitchFamily="34" charset="0"/>
                    <a:ea typeface="Instrument Sans SemiBold" pitchFamily="34" charset="-122"/>
                    <a:cs typeface="Instrument Sans SemiBold" pitchFamily="34" charset="-120"/>
                  </a:rPr>
                  <a:t>mg/dL Colesterolo HDL</a:t>
                </a:r>
                <a:endParaRPr lang="en-US" sz="1200" dirty="0">
                  <a:solidFill>
                    <a:schemeClr val="bg1"/>
                  </a:solidFill>
                </a:endParaRPr>
              </a:p>
            </p:txBody>
          </p:sp>
        </p:grpSp>
        <p:sp>
          <p:nvSpPr>
            <p:cNvPr id="35" name="Text 15">
              <a:extLst>
                <a:ext uri="{FF2B5EF4-FFF2-40B4-BE49-F238E27FC236}">
                  <a16:creationId xmlns:a16="http://schemas.microsoft.com/office/drawing/2014/main" id="{AB0BF69C-EE6A-4419-9F8C-5D85FEFC881A}"/>
                </a:ext>
              </a:extLst>
            </p:cNvPr>
            <p:cNvSpPr/>
            <p:nvPr/>
          </p:nvSpPr>
          <p:spPr>
            <a:xfrm>
              <a:off x="7040659" y="4137214"/>
              <a:ext cx="4796818" cy="2128856"/>
            </a:xfrm>
            <a:prstGeom prst="rect">
              <a:avLst/>
            </a:prstGeom>
            <a:noFill/>
            <a:ln/>
          </p:spPr>
          <p:txBody>
            <a:bodyPr wrap="square" lIns="0" tIns="0" rIns="0" bIns="0" rtlCol="0" anchor="t">
              <a:normAutofit lnSpcReduction="10000"/>
            </a:bodyPr>
            <a:lstStyle/>
            <a:p>
              <a:pPr marL="0" indent="0" algn="l">
                <a:lnSpc>
                  <a:spcPct val="133000"/>
                </a:lnSpc>
                <a:buNone/>
              </a:pPr>
              <a:r>
                <a:rPr lang="en-US" sz="1600" dirty="0">
                  <a:solidFill>
                    <a:srgbClr val="1E3063"/>
                  </a:solidFill>
                  <a:latin typeface="Instrument Sans Medium" pitchFamily="34" charset="0"/>
                  <a:ea typeface="Instrument Sans Medium" pitchFamily="34" charset="-122"/>
                  <a:cs typeface="Instrument Sans Medium" pitchFamily="34" charset="-120"/>
                </a:rPr>
                <a:t>Il profilo lipidico ha mostrato un miglioramento complessivo significativo a 6 mesi: la riduzione del colesterolo LDL e dei trigliceridi, associata all'incremento del colesterolo HDL, configura un </a:t>
              </a:r>
              <a:r>
                <a:rPr lang="en-US" sz="1600" b="1" dirty="0">
                  <a:solidFill>
                    <a:srgbClr val="1E3063"/>
                  </a:solidFill>
                  <a:latin typeface="Instrument Sans Bold" pitchFamily="34" charset="0"/>
                  <a:ea typeface="Instrument Sans Bold" pitchFamily="34" charset="-122"/>
                  <a:cs typeface="Instrument Sans Bold" pitchFamily="34" charset="-120"/>
                </a:rPr>
                <a:t>fenotipo lipidico nettamente meno aterogeno</a:t>
              </a:r>
              <a:r>
                <a:rPr lang="en-US" sz="1600" dirty="0">
                  <a:solidFill>
                    <a:srgbClr val="1E3063"/>
                  </a:solidFill>
                  <a:latin typeface="Instrument Sans Medium" pitchFamily="34" charset="0"/>
                  <a:ea typeface="Instrument Sans Medium" pitchFamily="34" charset="-122"/>
                  <a:cs typeface="Instrument Sans Medium" pitchFamily="34" charset="-120"/>
                </a:rPr>
                <a:t>, con implicazioni dirette sulla stima del rischio cardiovascolare calcolato dagli score.</a:t>
              </a:r>
              <a:endParaRPr lang="en-US" sz="1600" dirty="0"/>
            </a:p>
          </p:txBody>
        </p:sp>
      </p:grpSp>
    </p:spTree>
    <p:extLst>
      <p:ext uri="{BB962C8B-B14F-4D97-AF65-F5344CB8AC3E}">
        <p14:creationId xmlns:p14="http://schemas.microsoft.com/office/powerpoint/2010/main" val="1264114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2">
            <a:extLst>
              <a:ext uri="{FF2B5EF4-FFF2-40B4-BE49-F238E27FC236}">
                <a16:creationId xmlns:a16="http://schemas.microsoft.com/office/drawing/2014/main" id="{60981DF9-068D-4270-A292-98F19F2DD5E3}"/>
              </a:ext>
            </a:extLst>
          </p:cNvPr>
          <p:cNvSpPr/>
          <p:nvPr/>
        </p:nvSpPr>
        <p:spPr>
          <a:xfrm>
            <a:off x="84841" y="7159"/>
            <a:ext cx="11632677" cy="1033463"/>
          </a:xfrm>
          <a:prstGeom prst="rect">
            <a:avLst/>
          </a:prstGeom>
          <a:noFill/>
          <a:ln/>
        </p:spPr>
        <p:txBody>
          <a:bodyPr wrap="square" lIns="0" tIns="0" rIns="0" bIns="0" rtlCol="0" anchor="t"/>
          <a:lstStyle/>
          <a:p>
            <a:pPr marL="0" indent="0" algn="l">
              <a:lnSpc>
                <a:spcPts val="4850"/>
              </a:lnSpc>
              <a:buNone/>
            </a:pPr>
            <a:r>
              <a:rPr lang="it-IT" sz="2800" dirty="0">
                <a:solidFill>
                  <a:srgbClr val="091C53"/>
                </a:solidFill>
                <a:latin typeface="Arial" panose="020B0604020202020204" pitchFamily="34" charset="0"/>
                <a:ea typeface="Instrument Sans Semi Bold" pitchFamily="34" charset="-122"/>
                <a:cs typeface="Arial" panose="020B0604020202020204" pitchFamily="34" charset="0"/>
              </a:rPr>
              <a:t>Modelli Lineari Misti Generalizzati (GLMM)</a:t>
            </a:r>
          </a:p>
        </p:txBody>
      </p:sp>
      <p:pic>
        <p:nvPicPr>
          <p:cNvPr id="33" name="Immagine 32">
            <a:extLst>
              <a:ext uri="{FF2B5EF4-FFF2-40B4-BE49-F238E27FC236}">
                <a16:creationId xmlns:a16="http://schemas.microsoft.com/office/drawing/2014/main" id="{AC2339AA-3DF5-461E-AEE7-DD8B8A17B4E4}"/>
              </a:ext>
            </a:extLst>
          </p:cNvPr>
          <p:cNvPicPr>
            <a:picLocks noChangeAspect="1"/>
          </p:cNvPicPr>
          <p:nvPr/>
        </p:nvPicPr>
        <p:blipFill>
          <a:blip r:embed="rId3"/>
          <a:stretch>
            <a:fillRect/>
          </a:stretch>
        </p:blipFill>
        <p:spPr>
          <a:xfrm>
            <a:off x="10703613" y="6194821"/>
            <a:ext cx="1475455" cy="664517"/>
          </a:xfrm>
          <a:prstGeom prst="rect">
            <a:avLst/>
          </a:prstGeom>
        </p:spPr>
      </p:pic>
      <p:pic>
        <p:nvPicPr>
          <p:cNvPr id="34" name="Immagine 33">
            <a:extLst>
              <a:ext uri="{FF2B5EF4-FFF2-40B4-BE49-F238E27FC236}">
                <a16:creationId xmlns:a16="http://schemas.microsoft.com/office/drawing/2014/main" id="{816DA6AB-9F67-4F03-9F23-EB88A868A1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pic>
        <p:nvPicPr>
          <p:cNvPr id="8" name="Immagine 7">
            <a:extLst>
              <a:ext uri="{FF2B5EF4-FFF2-40B4-BE49-F238E27FC236}">
                <a16:creationId xmlns:a16="http://schemas.microsoft.com/office/drawing/2014/main" id="{574403F6-4CF0-4A66-8C5A-8A9D47F85C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8963" y="785661"/>
            <a:ext cx="9804650" cy="3757425"/>
          </a:xfrm>
          <a:prstGeom prst="rect">
            <a:avLst/>
          </a:prstGeom>
          <a:effectLst>
            <a:glow rad="88900">
              <a:schemeClr val="accent1">
                <a:satMod val="175000"/>
                <a:alpha val="25000"/>
              </a:schemeClr>
            </a:glow>
          </a:effectLst>
        </p:spPr>
      </p:pic>
      <p:sp>
        <p:nvSpPr>
          <p:cNvPr id="36" name="Text 3">
            <a:extLst>
              <a:ext uri="{FF2B5EF4-FFF2-40B4-BE49-F238E27FC236}">
                <a16:creationId xmlns:a16="http://schemas.microsoft.com/office/drawing/2014/main" id="{5ACCDABD-D94B-4C8D-9C5C-2A5CCCEF58CD}"/>
              </a:ext>
            </a:extLst>
          </p:cNvPr>
          <p:cNvSpPr/>
          <p:nvPr/>
        </p:nvSpPr>
        <p:spPr>
          <a:xfrm>
            <a:off x="622168" y="4855977"/>
            <a:ext cx="10755984" cy="909664"/>
          </a:xfrm>
          <a:prstGeom prst="rect">
            <a:avLst/>
          </a:prstGeom>
          <a:noFill/>
          <a:ln/>
        </p:spPr>
        <p:txBody>
          <a:bodyPr wrap="square" lIns="0" tIns="0" rIns="0" bIns="0" rtlCol="0" anchor="t">
            <a:normAutofit/>
          </a:bodyPr>
          <a:lstStyle/>
          <a:p>
            <a:pPr marL="0" indent="0" algn="l">
              <a:lnSpc>
                <a:spcPct val="133000"/>
              </a:lnSpc>
              <a:buNone/>
            </a:pPr>
            <a:r>
              <a:rPr lang="en-US" sz="1200" b="1" dirty="0">
                <a:solidFill>
                  <a:srgbClr val="1E3063"/>
                </a:solidFill>
                <a:latin typeface="Instrument Sans Medium" pitchFamily="34" charset="0"/>
                <a:ea typeface="Instrument Sans Medium" pitchFamily="34" charset="-122"/>
                <a:cs typeface="Instrument Sans Medium" pitchFamily="34" charset="-120"/>
              </a:rPr>
              <a:t>L'emoglobina glicata (HbA1c) </a:t>
            </a:r>
            <a:r>
              <a:rPr lang="en-US" sz="1200" dirty="0">
                <a:solidFill>
                  <a:srgbClr val="1E3063"/>
                </a:solidFill>
                <a:latin typeface="Instrument Sans Medium" pitchFamily="34" charset="0"/>
                <a:ea typeface="Instrument Sans Medium" pitchFamily="34" charset="-122"/>
                <a:cs typeface="Instrument Sans Medium" pitchFamily="34" charset="-120"/>
              </a:rPr>
              <a:t>ha mostrato una </a:t>
            </a:r>
            <a:r>
              <a:rPr lang="en-US" sz="1200" b="1" dirty="0">
                <a:solidFill>
                  <a:srgbClr val="1E3063"/>
                </a:solidFill>
                <a:latin typeface="Instrument Sans Bold" pitchFamily="34" charset="0"/>
                <a:ea typeface="Instrument Sans Bold" pitchFamily="34" charset="-122"/>
                <a:cs typeface="Instrument Sans Bold" pitchFamily="34" charset="-120"/>
              </a:rPr>
              <a:t>riduzione longitudinale significativa</a:t>
            </a:r>
            <a:r>
              <a:rPr lang="en-US" sz="1200" dirty="0">
                <a:solidFill>
                  <a:srgbClr val="1E3063"/>
                </a:solidFill>
                <a:latin typeface="Instrument Sans Medium" pitchFamily="34" charset="0"/>
                <a:ea typeface="Instrument Sans Medium" pitchFamily="34" charset="-122"/>
                <a:cs typeface="Instrument Sans Medium" pitchFamily="34" charset="-120"/>
              </a:rPr>
              <a:t> nella coorte complessiva. </a:t>
            </a:r>
            <a:r>
              <a:rPr lang="en-US" sz="1200" dirty="0" err="1">
                <a:solidFill>
                  <a:srgbClr val="1E3063"/>
                </a:solidFill>
                <a:latin typeface="Instrument Sans Medium" pitchFamily="34" charset="0"/>
                <a:ea typeface="Instrument Sans Medium" pitchFamily="34" charset="-122"/>
                <a:cs typeface="Instrument Sans Medium" pitchFamily="34" charset="-120"/>
              </a:rPr>
              <a:t>L'analisi</a:t>
            </a:r>
            <a:r>
              <a:rPr lang="en-US" sz="1200" dirty="0">
                <a:solidFill>
                  <a:srgbClr val="1E3063"/>
                </a:solidFill>
                <a:latin typeface="Instrument Sans Medium" pitchFamily="34" charset="0"/>
                <a:ea typeface="Instrument Sans Medium" pitchFamily="34" charset="-122"/>
                <a:cs typeface="Instrument Sans Medium" pitchFamily="34" charset="-120"/>
              </a:rPr>
              <a:t> GLMM ha evidenziato una </a:t>
            </a:r>
            <a:r>
              <a:rPr lang="en-US" sz="1200" b="1" dirty="0">
                <a:solidFill>
                  <a:srgbClr val="1E3063"/>
                </a:solidFill>
                <a:latin typeface="Instrument Sans Bold" pitchFamily="34" charset="0"/>
                <a:ea typeface="Instrument Sans Bold" pitchFamily="34" charset="-122"/>
                <a:cs typeface="Instrument Sans Bold" pitchFamily="34" charset="-120"/>
              </a:rPr>
              <a:t>interazione tempo </a:t>
            </a:r>
            <a:r>
              <a:rPr lang="en-US" sz="1200" b="1" dirty="0" err="1">
                <a:solidFill>
                  <a:srgbClr val="1E3063"/>
                </a:solidFill>
                <a:latin typeface="Instrument Sans Bold" pitchFamily="34" charset="0"/>
                <a:ea typeface="Instrument Sans Bold" pitchFamily="34" charset="-122"/>
                <a:cs typeface="Instrument Sans Bold" pitchFamily="34" charset="-120"/>
              </a:rPr>
              <a:t>procedura</a:t>
            </a:r>
            <a:r>
              <a:rPr lang="en-US" sz="1200" b="1" dirty="0">
                <a:solidFill>
                  <a:srgbClr val="1E3063"/>
                </a:solidFill>
                <a:latin typeface="Instrument Sans Bold" pitchFamily="34" charset="0"/>
                <a:ea typeface="Instrument Sans Bold" pitchFamily="34" charset="-122"/>
                <a:cs typeface="Instrument Sans Bold" pitchFamily="34" charset="-120"/>
              </a:rPr>
              <a:t> statisticamente significativa a favore dell'OAGB</a:t>
            </a:r>
            <a:r>
              <a:rPr lang="en-US" sz="1200" dirty="0">
                <a:solidFill>
                  <a:srgbClr val="1E3063"/>
                </a:solidFill>
                <a:latin typeface="Instrument Sans Medium" pitchFamily="34" charset="0"/>
                <a:ea typeface="Instrument Sans Medium" pitchFamily="34" charset="-122"/>
                <a:cs typeface="Instrument Sans Medium" pitchFamily="34" charset="-120"/>
              </a:rPr>
              <a:t>: Il bypass </a:t>
            </a:r>
            <a:r>
              <a:rPr lang="en-US" sz="1200" dirty="0" err="1">
                <a:solidFill>
                  <a:srgbClr val="1E3063"/>
                </a:solidFill>
                <a:latin typeface="Instrument Sans Medium" pitchFamily="34" charset="0"/>
                <a:ea typeface="Instrument Sans Medium" pitchFamily="34" charset="-122"/>
                <a:cs typeface="Instrument Sans Medium" pitchFamily="34" charset="-120"/>
              </a:rPr>
              <a:t>gastrico</a:t>
            </a:r>
            <a:r>
              <a:rPr lang="en-US" sz="1200" dirty="0">
                <a:solidFill>
                  <a:srgbClr val="1E3063"/>
                </a:solidFill>
                <a:latin typeface="Instrument Sans Medium" pitchFamily="34" charset="0"/>
                <a:ea typeface="Instrument Sans Medium" pitchFamily="34" charset="-122"/>
                <a:cs typeface="Instrument Sans Medium" pitchFamily="34" charset="-120"/>
              </a:rPr>
              <a:t> a </a:t>
            </a:r>
            <a:r>
              <a:rPr lang="en-US" sz="1200" dirty="0" err="1">
                <a:solidFill>
                  <a:srgbClr val="1E3063"/>
                </a:solidFill>
                <a:latin typeface="Instrument Sans Medium" pitchFamily="34" charset="0"/>
                <a:ea typeface="Instrument Sans Medium" pitchFamily="34" charset="-122"/>
                <a:cs typeface="Instrument Sans Medium" pitchFamily="34" charset="-120"/>
              </a:rPr>
              <a:t>singola</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dirty="0" err="1">
                <a:solidFill>
                  <a:srgbClr val="1E3063"/>
                </a:solidFill>
                <a:latin typeface="Instrument Sans Medium" pitchFamily="34" charset="0"/>
                <a:ea typeface="Instrument Sans Medium" pitchFamily="34" charset="-122"/>
                <a:cs typeface="Instrument Sans Medium" pitchFamily="34" charset="-120"/>
              </a:rPr>
              <a:t>anastomosi</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dirty="0" err="1">
                <a:solidFill>
                  <a:srgbClr val="1E3063"/>
                </a:solidFill>
                <a:latin typeface="Instrument Sans Medium" pitchFamily="34" charset="0"/>
                <a:ea typeface="Instrument Sans Medium" pitchFamily="34" charset="-122"/>
                <a:cs typeface="Instrument Sans Medium" pitchFamily="34" charset="-120"/>
              </a:rPr>
              <a:t>determina</a:t>
            </a:r>
            <a:r>
              <a:rPr lang="en-US" sz="1200" dirty="0">
                <a:solidFill>
                  <a:srgbClr val="1E3063"/>
                </a:solidFill>
                <a:latin typeface="Instrument Sans Medium" pitchFamily="34" charset="0"/>
                <a:ea typeface="Instrument Sans Medium" pitchFamily="34" charset="-122"/>
                <a:cs typeface="Instrument Sans Medium" pitchFamily="34" charset="-120"/>
              </a:rPr>
              <a:t> un miglioramento del controllo glicemico superiore rispetto alla sleeve gastrectomy, coerentemente con i meccanismi malassorbitivi e incretinici propri </a:t>
            </a:r>
            <a:r>
              <a:rPr lang="en-US" sz="1200" dirty="0" err="1">
                <a:solidFill>
                  <a:srgbClr val="1E3063"/>
                </a:solidFill>
                <a:latin typeface="Instrument Sans Medium" pitchFamily="34" charset="0"/>
                <a:ea typeface="Instrument Sans Medium" pitchFamily="34" charset="-122"/>
                <a:cs typeface="Instrument Sans Medium" pitchFamily="34" charset="-120"/>
              </a:rPr>
              <a:t>della</a:t>
            </a:r>
            <a:r>
              <a:rPr lang="en-US" sz="1200" dirty="0">
                <a:solidFill>
                  <a:srgbClr val="1E3063"/>
                </a:solidFill>
                <a:latin typeface="Instrument Sans Medium" pitchFamily="34" charset="0"/>
                <a:ea typeface="Instrument Sans Medium" pitchFamily="34" charset="-122"/>
                <a:cs typeface="Instrument Sans Medium" pitchFamily="34" charset="-120"/>
              </a:rPr>
              <a:t> </a:t>
            </a:r>
            <a:r>
              <a:rPr lang="en-US" sz="1200" dirty="0" err="1">
                <a:solidFill>
                  <a:srgbClr val="1E3063"/>
                </a:solidFill>
                <a:latin typeface="Instrument Sans Medium" pitchFamily="34" charset="0"/>
                <a:ea typeface="Instrument Sans Medium" pitchFamily="34" charset="-122"/>
                <a:cs typeface="Instrument Sans Medium" pitchFamily="34" charset="-120"/>
              </a:rPr>
              <a:t>procedura</a:t>
            </a:r>
            <a:r>
              <a:rPr lang="en-US" sz="1200" dirty="0">
                <a:solidFill>
                  <a:srgbClr val="1E3063"/>
                </a:solidFill>
                <a:latin typeface="Instrument Sans Medium" pitchFamily="34" charset="0"/>
                <a:ea typeface="Instrument Sans Medium" pitchFamily="34" charset="-122"/>
                <a:cs typeface="Instrument Sans Medium" pitchFamily="34" charset="-120"/>
              </a:rPr>
              <a:t>.</a:t>
            </a:r>
            <a:endParaRPr lang="en-US" sz="1200" dirty="0"/>
          </a:p>
        </p:txBody>
      </p:sp>
      <p:grpSp>
        <p:nvGrpSpPr>
          <p:cNvPr id="9" name="Gruppo 8">
            <a:extLst>
              <a:ext uri="{FF2B5EF4-FFF2-40B4-BE49-F238E27FC236}">
                <a16:creationId xmlns:a16="http://schemas.microsoft.com/office/drawing/2014/main" id="{4E53BCC5-A115-4518-A86F-12956C2CEDB5}"/>
              </a:ext>
            </a:extLst>
          </p:cNvPr>
          <p:cNvGrpSpPr/>
          <p:nvPr/>
        </p:nvGrpSpPr>
        <p:grpSpPr>
          <a:xfrm>
            <a:off x="377075" y="5924469"/>
            <a:ext cx="10180948" cy="694432"/>
            <a:chOff x="226244" y="6141286"/>
            <a:chExt cx="10180948" cy="694432"/>
          </a:xfrm>
        </p:grpSpPr>
        <p:sp>
          <p:nvSpPr>
            <p:cNvPr id="37" name="Shape 4">
              <a:extLst>
                <a:ext uri="{FF2B5EF4-FFF2-40B4-BE49-F238E27FC236}">
                  <a16:creationId xmlns:a16="http://schemas.microsoft.com/office/drawing/2014/main" id="{16E3A89F-D2F6-41A3-BE75-B92BBD1BEDC6}"/>
                </a:ext>
              </a:extLst>
            </p:cNvPr>
            <p:cNvSpPr/>
            <p:nvPr/>
          </p:nvSpPr>
          <p:spPr>
            <a:xfrm>
              <a:off x="226244" y="6141286"/>
              <a:ext cx="10180948" cy="694432"/>
            </a:xfrm>
            <a:prstGeom prst="roundRect">
              <a:avLst>
                <a:gd name="adj" fmla="val 16077"/>
              </a:avLst>
            </a:prstGeom>
            <a:solidFill>
              <a:srgbClr val="CEE6FD"/>
            </a:solidFill>
            <a:ln/>
          </p:spPr>
          <p:txBody>
            <a:bodyPr/>
            <a:lstStyle/>
            <a:p>
              <a:endParaRPr lang="it-IT"/>
            </a:p>
          </p:txBody>
        </p:sp>
        <p:sp>
          <p:nvSpPr>
            <p:cNvPr id="38" name="Text 5">
              <a:extLst>
                <a:ext uri="{FF2B5EF4-FFF2-40B4-BE49-F238E27FC236}">
                  <a16:creationId xmlns:a16="http://schemas.microsoft.com/office/drawing/2014/main" id="{237BF2F4-FA35-495F-B989-A324B40D4835}"/>
                </a:ext>
              </a:extLst>
            </p:cNvPr>
            <p:cNvSpPr/>
            <p:nvPr/>
          </p:nvSpPr>
          <p:spPr>
            <a:xfrm>
              <a:off x="785841" y="6207275"/>
              <a:ext cx="9508228" cy="614989"/>
            </a:xfrm>
            <a:prstGeom prst="rect">
              <a:avLst/>
            </a:prstGeom>
            <a:noFill/>
            <a:ln/>
          </p:spPr>
          <p:txBody>
            <a:bodyPr wrap="square" lIns="0" tIns="0" rIns="0" bIns="0" rtlCol="0" anchor="t">
              <a:normAutofit/>
            </a:bodyPr>
            <a:lstStyle/>
            <a:p>
              <a:pPr marL="0" indent="0" algn="l">
                <a:lnSpc>
                  <a:spcPct val="133000"/>
                </a:lnSpc>
                <a:buNone/>
              </a:pPr>
              <a:r>
                <a:rPr lang="en-US" sz="1400" b="1" dirty="0">
                  <a:solidFill>
                    <a:schemeClr val="accent1">
                      <a:lumMod val="50000"/>
                    </a:schemeClr>
                  </a:solidFill>
                  <a:latin typeface="Instrument Sans Medium" pitchFamily="34" charset="0"/>
                  <a:ea typeface="Instrument Sans Medium" pitchFamily="34" charset="-122"/>
                  <a:cs typeface="Instrument Sans Medium" pitchFamily="34" charset="-120"/>
                </a:rPr>
                <a:t>Questo dato rappresenta uno degli elementi di differenziazione più rilevanti tra le due tecniche chirurgiche nello studio</a:t>
              </a:r>
              <a:r>
                <a:rPr lang="en-US" sz="1100" b="1" dirty="0">
                  <a:solidFill>
                    <a:schemeClr val="accent1">
                      <a:lumMod val="50000"/>
                    </a:schemeClr>
                  </a:solidFill>
                  <a:latin typeface="Instrument Sans Medium" pitchFamily="34" charset="0"/>
                  <a:ea typeface="Instrument Sans Medium" pitchFamily="34" charset="-122"/>
                  <a:cs typeface="Instrument Sans Medium" pitchFamily="34" charset="-120"/>
                </a:rPr>
                <a:t>.</a:t>
              </a:r>
              <a:endParaRPr lang="en-US" sz="1100" b="1" dirty="0">
                <a:solidFill>
                  <a:schemeClr val="accent1">
                    <a:lumMod val="50000"/>
                  </a:schemeClr>
                </a:solidFill>
              </a:endParaRPr>
            </a:p>
          </p:txBody>
        </p:sp>
        <p:pic>
          <p:nvPicPr>
            <p:cNvPr id="39" name="Image 1" descr="preencoded.png">
              <a:extLst>
                <a:ext uri="{FF2B5EF4-FFF2-40B4-BE49-F238E27FC236}">
                  <a16:creationId xmlns:a16="http://schemas.microsoft.com/office/drawing/2014/main" id="{DD5E73F5-41D9-48D8-87C4-F2008799CDA2}"/>
                </a:ext>
              </a:extLst>
            </p:cNvPr>
            <p:cNvPicPr>
              <a:picLocks noChangeAspect="1"/>
            </p:cNvPicPr>
            <p:nvPr/>
          </p:nvPicPr>
          <p:blipFill>
            <a:blip r:embed="rId6"/>
            <a:stretch>
              <a:fillRect/>
            </a:stretch>
          </p:blipFill>
          <p:spPr>
            <a:xfrm>
              <a:off x="330067" y="6300113"/>
              <a:ext cx="471082" cy="376777"/>
            </a:xfrm>
            <a:prstGeom prst="rect">
              <a:avLst/>
            </a:prstGeom>
          </p:spPr>
        </p:pic>
      </p:grpSp>
    </p:spTree>
    <p:extLst>
      <p:ext uri="{BB962C8B-B14F-4D97-AF65-F5344CB8AC3E}">
        <p14:creationId xmlns:p14="http://schemas.microsoft.com/office/powerpoint/2010/main" val="53959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92" y="538095"/>
            <a:ext cx="6165751" cy="516732"/>
          </a:xfrm>
          <a:prstGeom prst="rect">
            <a:avLst/>
          </a:prstGeom>
          <a:noFill/>
          <a:ln/>
        </p:spPr>
        <p:txBody>
          <a:bodyPr wrap="none" lIns="0" tIns="0" rIns="0" bIns="0" rtlCol="0" anchor="t"/>
          <a:lstStyle/>
          <a:p>
            <a:pPr>
              <a:lnSpc>
                <a:spcPts val="4042"/>
              </a:lnSpc>
            </a:pPr>
            <a:r>
              <a:rPr lang="en-US" sz="3250" dirty="0">
                <a:solidFill>
                  <a:srgbClr val="091C53"/>
                </a:solidFill>
                <a:latin typeface="Arial" panose="020B0604020202020204" pitchFamily="34" charset="0"/>
                <a:ea typeface="Instrument Sans Semi Bold" pitchFamily="34" charset="-122"/>
                <a:cs typeface="Arial" panose="020B0604020202020204" pitchFamily="34" charset="0"/>
              </a:rPr>
              <a:t>Limitazioni e Prospettive Future</a:t>
            </a:r>
            <a:endParaRPr lang="en-US" sz="3250" dirty="0">
              <a:latin typeface="Arial" panose="020B0604020202020204" pitchFamily="34" charset="0"/>
              <a:cs typeface="Arial" panose="020B0604020202020204" pitchFamily="34" charset="0"/>
            </a:endParaRPr>
          </a:p>
        </p:txBody>
      </p:sp>
      <p:sp>
        <p:nvSpPr>
          <p:cNvPr id="3" name="Text 1"/>
          <p:cNvSpPr/>
          <p:nvPr/>
        </p:nvSpPr>
        <p:spPr>
          <a:xfrm>
            <a:off x="661492" y="1817489"/>
            <a:ext cx="2267049" cy="258465"/>
          </a:xfrm>
          <a:prstGeom prst="rect">
            <a:avLst/>
          </a:prstGeom>
          <a:noFill/>
          <a:ln/>
        </p:spPr>
        <p:txBody>
          <a:bodyPr wrap="none" lIns="0" tIns="0" rIns="0" bIns="0" rtlCol="0" anchor="t"/>
          <a:lstStyle/>
          <a:p>
            <a:pPr>
              <a:lnSpc>
                <a:spcPts val="2000"/>
              </a:lnSpc>
            </a:pPr>
            <a:r>
              <a:rPr lang="en-US" sz="1625" dirty="0">
                <a:solidFill>
                  <a:srgbClr val="091C53"/>
                </a:solidFill>
                <a:latin typeface="Arial" panose="020B0604020202020204" pitchFamily="34" charset="0"/>
                <a:ea typeface="Instrument Sans Semi Bold" pitchFamily="34" charset="-122"/>
                <a:cs typeface="Arial" panose="020B0604020202020204" pitchFamily="34" charset="0"/>
              </a:rPr>
              <a:t>Limitazioni dello Studio</a:t>
            </a:r>
            <a:endParaRPr lang="en-US" sz="1625" dirty="0">
              <a:latin typeface="Arial" panose="020B0604020202020204" pitchFamily="34" charset="0"/>
              <a:cs typeface="Arial" panose="020B0604020202020204" pitchFamily="34" charset="0"/>
            </a:endParaRPr>
          </a:p>
        </p:txBody>
      </p:sp>
      <p:sp>
        <p:nvSpPr>
          <p:cNvPr id="4" name="Text 2"/>
          <p:cNvSpPr/>
          <p:nvPr/>
        </p:nvSpPr>
        <p:spPr>
          <a:xfrm>
            <a:off x="661492" y="2241252"/>
            <a:ext cx="5232797" cy="3671392"/>
          </a:xfrm>
          <a:prstGeom prst="rect">
            <a:avLst/>
          </a:prstGeom>
          <a:noFill/>
          <a:ln/>
        </p:spPr>
        <p:txBody>
          <a:bodyPr wrap="square" lIns="0" tIns="0" rIns="0" bIns="0" rtlCol="0" anchor="t"/>
          <a:lstStyle/>
          <a:p>
            <a:pPr marL="285739" indent="-285739">
              <a:lnSpc>
                <a:spcPts val="2083"/>
              </a:lnSpc>
              <a:buSzPct val="100000"/>
              <a:buChar char="•"/>
            </a:pP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Monocentrico e osservazionale</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limita la generalizzabilità e non consente relazioni causali definitive</a:t>
            </a:r>
            <a:endParaRPr lang="en-US" sz="1292" dirty="0">
              <a:latin typeface="Arial" panose="020B0604020202020204" pitchFamily="34" charset="0"/>
              <a:cs typeface="Arial" panose="020B0604020202020204" pitchFamily="34" charset="0"/>
            </a:endParaRPr>
          </a:p>
          <a:p>
            <a:pPr marL="285739" indent="-285739">
              <a:lnSpc>
                <a:spcPts val="2083"/>
              </a:lnSpc>
              <a:buSzPct val="100000"/>
              <a:buChar char="•"/>
            </a:pP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Assenza di randomizzazione</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la scelta della procedura è avvenuta per valutazione clinica multidisciplinare; le differenze tra gruppi potrebbero riflettere caratteristiche basali diverse</a:t>
            </a:r>
            <a:endParaRPr lang="en-US" sz="1292" dirty="0">
              <a:latin typeface="Arial" panose="020B0604020202020204" pitchFamily="34" charset="0"/>
              <a:cs typeface="Arial" panose="020B0604020202020204" pitchFamily="34" charset="0"/>
            </a:endParaRPr>
          </a:p>
          <a:p>
            <a:pPr marL="285739" indent="-285739">
              <a:lnSpc>
                <a:spcPts val="2083"/>
              </a:lnSpc>
              <a:buSzPct val="100000"/>
              <a:buChar char="•"/>
            </a:pP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Campione relativamente contenuto</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e riduzione dei pazienti al follow-up: potenza statistica limitata per i confronti tra sottogruppi</a:t>
            </a:r>
            <a:endParaRPr lang="en-US" sz="1292" dirty="0">
              <a:latin typeface="Arial" panose="020B0604020202020204" pitchFamily="34" charset="0"/>
              <a:cs typeface="Arial" panose="020B0604020202020204" pitchFamily="34" charset="0"/>
            </a:endParaRPr>
          </a:p>
          <a:p>
            <a:pPr marL="285739" indent="-285739">
              <a:lnSpc>
                <a:spcPts val="2083"/>
              </a:lnSpc>
              <a:buSzPct val="100000"/>
              <a:buChar char="•"/>
            </a:pP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Follow-up a breve termine</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impossibile stabilire se le riduzioni degli score si traducano in riduzione degli eventi maggiori</a:t>
            </a:r>
            <a:endParaRPr lang="en-US" sz="1292" dirty="0">
              <a:latin typeface="Arial" panose="020B0604020202020204" pitchFamily="34" charset="0"/>
              <a:cs typeface="Arial" panose="020B0604020202020204" pitchFamily="34" charset="0"/>
            </a:endParaRPr>
          </a:p>
          <a:p>
            <a:pPr marL="285739" indent="-285739">
              <a:lnSpc>
                <a:spcPts val="2083"/>
              </a:lnSpc>
              <a:buSzPct val="100000"/>
              <a:buChar char="•"/>
            </a:pP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Adattamenti ai criteri di eleggibilità originali degli score (età minima, range BMI per PREVENT) come potenziale fonte di variabilità</a:t>
            </a:r>
            <a:endParaRPr lang="en-US" sz="1292" dirty="0">
              <a:latin typeface="Arial" panose="020B0604020202020204" pitchFamily="34" charset="0"/>
              <a:cs typeface="Arial" panose="020B0604020202020204" pitchFamily="34" charset="0"/>
            </a:endParaRPr>
          </a:p>
        </p:txBody>
      </p:sp>
      <p:sp>
        <p:nvSpPr>
          <p:cNvPr id="5" name="Shape 3"/>
          <p:cNvSpPr/>
          <p:nvPr/>
        </p:nvSpPr>
        <p:spPr>
          <a:xfrm>
            <a:off x="6184999" y="1652191"/>
            <a:ext cx="5470922" cy="4318298"/>
          </a:xfrm>
          <a:prstGeom prst="roundRect">
            <a:avLst>
              <a:gd name="adj" fmla="val 5515"/>
            </a:avLst>
          </a:prstGeom>
          <a:solidFill>
            <a:srgbClr val="84C1FA"/>
          </a:solidFill>
          <a:ln/>
        </p:spPr>
        <p:txBody>
          <a:bodyPr/>
          <a:lstStyle/>
          <a:p>
            <a:endParaRPr lang="it-IT"/>
          </a:p>
        </p:txBody>
      </p:sp>
      <p:sp>
        <p:nvSpPr>
          <p:cNvPr id="6" name="Text 4"/>
          <p:cNvSpPr/>
          <p:nvPr/>
        </p:nvSpPr>
        <p:spPr>
          <a:xfrm>
            <a:off x="6350298" y="1817489"/>
            <a:ext cx="2067421" cy="258465"/>
          </a:xfrm>
          <a:prstGeom prst="rect">
            <a:avLst/>
          </a:prstGeom>
          <a:noFill/>
          <a:ln/>
        </p:spPr>
        <p:txBody>
          <a:bodyPr wrap="none" lIns="0" tIns="0" rIns="0" bIns="0" rtlCol="0" anchor="t"/>
          <a:lstStyle/>
          <a:p>
            <a:pPr>
              <a:lnSpc>
                <a:spcPts val="2000"/>
              </a:lnSpc>
            </a:pPr>
            <a:r>
              <a:rPr lang="en-US" sz="1625" dirty="0">
                <a:solidFill>
                  <a:srgbClr val="091C53"/>
                </a:solidFill>
                <a:latin typeface="Arial" panose="020B0604020202020204" pitchFamily="34" charset="0"/>
                <a:ea typeface="Instrument Sans Semi Bold" pitchFamily="34" charset="-122"/>
                <a:cs typeface="Arial" panose="020B0604020202020204" pitchFamily="34" charset="0"/>
              </a:rPr>
              <a:t>Prospettive Future</a:t>
            </a:r>
            <a:endParaRPr lang="en-US" sz="1625" dirty="0">
              <a:latin typeface="Arial" panose="020B0604020202020204" pitchFamily="34" charset="0"/>
              <a:cs typeface="Arial" panose="020B0604020202020204" pitchFamily="34" charset="0"/>
            </a:endParaRPr>
          </a:p>
        </p:txBody>
      </p:sp>
      <p:sp>
        <p:nvSpPr>
          <p:cNvPr id="7" name="Text 5"/>
          <p:cNvSpPr/>
          <p:nvPr/>
        </p:nvSpPr>
        <p:spPr>
          <a:xfrm>
            <a:off x="6350298" y="2241253"/>
            <a:ext cx="5140325" cy="2877543"/>
          </a:xfrm>
          <a:prstGeom prst="rect">
            <a:avLst/>
          </a:prstGeom>
          <a:noFill/>
          <a:ln/>
        </p:spPr>
        <p:txBody>
          <a:bodyPr wrap="square" lIns="0" tIns="0" rIns="0" bIns="0" rtlCol="0" anchor="t"/>
          <a:lstStyle/>
          <a:p>
            <a:pPr marL="285739" indent="-285739">
              <a:lnSpc>
                <a:spcPts val="2083"/>
              </a:lnSpc>
              <a:buSzPct val="100000"/>
              <a:buChar char="•"/>
            </a:pP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Completamento del </a:t>
            </a: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follow-up a 12 mesi</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dello studio BariHeart per valutare la stabilità delle modificazioni</a:t>
            </a:r>
            <a:endParaRPr lang="en-US" sz="1292" dirty="0">
              <a:latin typeface="Arial" panose="020B0604020202020204" pitchFamily="34" charset="0"/>
              <a:cs typeface="Arial" panose="020B0604020202020204" pitchFamily="34" charset="0"/>
            </a:endParaRPr>
          </a:p>
          <a:p>
            <a:pPr marL="285739" indent="-285739">
              <a:lnSpc>
                <a:spcPts val="2083"/>
              </a:lnSpc>
              <a:buSzPct val="100000"/>
              <a:buChar char="•"/>
            </a:pP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Integrazione con </a:t>
            </a: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biomarcatori infiammatori</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e analisi del cross-talk tessuto adiposo–endotelio</a:t>
            </a:r>
            <a:endParaRPr lang="en-US" sz="1292" dirty="0">
              <a:latin typeface="Arial" panose="020B0604020202020204" pitchFamily="34" charset="0"/>
              <a:cs typeface="Arial" panose="020B0604020202020204" pitchFamily="34" charset="0"/>
            </a:endParaRPr>
          </a:p>
          <a:p>
            <a:pPr marL="285739" indent="-285739">
              <a:lnSpc>
                <a:spcPts val="2083"/>
              </a:lnSpc>
              <a:buSzPct val="100000"/>
              <a:buChar char="•"/>
            </a:pP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Sviluppo e validazione di </a:t>
            </a: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score di rischio specifici</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per il paziente bariatrico</a:t>
            </a:r>
            <a:endParaRPr lang="en-US" sz="1292" dirty="0">
              <a:latin typeface="Arial" panose="020B0604020202020204" pitchFamily="34" charset="0"/>
              <a:cs typeface="Arial" panose="020B0604020202020204" pitchFamily="34" charset="0"/>
            </a:endParaRPr>
          </a:p>
          <a:p>
            <a:pPr marL="285739" indent="-285739">
              <a:lnSpc>
                <a:spcPts val="2083"/>
              </a:lnSpc>
              <a:buSzPct val="100000"/>
              <a:buChar char="•"/>
            </a:pP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Studi prospettici </a:t>
            </a: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comparativi randomizzati</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tra tecniche chirurgiche con follow-up prolungato</a:t>
            </a:r>
            <a:endParaRPr lang="en-US" sz="1292" dirty="0">
              <a:latin typeface="Arial" panose="020B0604020202020204" pitchFamily="34" charset="0"/>
              <a:cs typeface="Arial" panose="020B0604020202020204" pitchFamily="34" charset="0"/>
            </a:endParaRPr>
          </a:p>
          <a:p>
            <a:pPr marL="285739" indent="-285739">
              <a:lnSpc>
                <a:spcPts val="2083"/>
              </a:lnSpc>
              <a:buSzPct val="100000"/>
              <a:buChar char="•"/>
            </a:pP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Attenzione a </a:t>
            </a:r>
            <a:r>
              <a:rPr lang="en-US" sz="1292" b="1" dirty="0">
                <a:solidFill>
                  <a:srgbClr val="1E3063"/>
                </a:solidFill>
                <a:latin typeface="Arial" panose="020B0604020202020204" pitchFamily="34" charset="0"/>
                <a:ea typeface="Instrument Sans Medium" pitchFamily="34" charset="-122"/>
                <a:cs typeface="Arial" panose="020B0604020202020204" pitchFamily="34" charset="0"/>
              </a:rPr>
              <a:t>popolazioni giovani</a:t>
            </a:r>
            <a:r>
              <a:rPr lang="en-US" sz="1292" dirty="0">
                <a:solidFill>
                  <a:srgbClr val="1E3063"/>
                </a:solidFill>
                <a:latin typeface="Arial" panose="020B0604020202020204" pitchFamily="34" charset="0"/>
                <a:ea typeface="Instrument Sans Medium" pitchFamily="34" charset="-122"/>
                <a:cs typeface="Arial" panose="020B0604020202020204" pitchFamily="34" charset="0"/>
              </a:rPr>
              <a:t> (&lt;40 anni), sottorappresentate nei modelli di derivazione tradizionali</a:t>
            </a:r>
            <a:endParaRPr lang="en-US" sz="1292" dirty="0">
              <a:latin typeface="Arial" panose="020B0604020202020204" pitchFamily="34" charset="0"/>
              <a:cs typeface="Arial" panose="020B0604020202020204" pitchFamily="34" charset="0"/>
            </a:endParaRPr>
          </a:p>
        </p:txBody>
      </p:sp>
      <p:pic>
        <p:nvPicPr>
          <p:cNvPr id="11" name="Immagine 10">
            <a:extLst>
              <a:ext uri="{FF2B5EF4-FFF2-40B4-BE49-F238E27FC236}">
                <a16:creationId xmlns:a16="http://schemas.microsoft.com/office/drawing/2014/main" id="{07E02CBF-643B-48B0-B2A9-C62B48685017}"/>
              </a:ext>
            </a:extLst>
          </p:cNvPr>
          <p:cNvPicPr>
            <a:picLocks noChangeAspect="1"/>
          </p:cNvPicPr>
          <p:nvPr/>
        </p:nvPicPr>
        <p:blipFill>
          <a:blip r:embed="rId3"/>
          <a:stretch>
            <a:fillRect/>
          </a:stretch>
        </p:blipFill>
        <p:spPr>
          <a:xfrm>
            <a:off x="10703613" y="6194821"/>
            <a:ext cx="1475455" cy="664517"/>
          </a:xfrm>
          <a:prstGeom prst="rect">
            <a:avLst/>
          </a:prstGeom>
        </p:spPr>
      </p:pic>
      <p:pic>
        <p:nvPicPr>
          <p:cNvPr id="12" name="Immagine 11">
            <a:extLst>
              <a:ext uri="{FF2B5EF4-FFF2-40B4-BE49-F238E27FC236}">
                <a16:creationId xmlns:a16="http://schemas.microsoft.com/office/drawing/2014/main" id="{18EF8304-434F-4D67-92F6-ADFF506934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spTree>
    <p:extLst>
      <p:ext uri="{BB962C8B-B14F-4D97-AF65-F5344CB8AC3E}">
        <p14:creationId xmlns:p14="http://schemas.microsoft.com/office/powerpoint/2010/main" val="2749467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661491" y="678646"/>
            <a:ext cx="4134843" cy="516732"/>
          </a:xfrm>
          <a:prstGeom prst="rect">
            <a:avLst/>
          </a:prstGeom>
          <a:noFill/>
          <a:ln/>
        </p:spPr>
        <p:txBody>
          <a:bodyPr wrap="none" lIns="0" tIns="0" rIns="0" bIns="0" rtlCol="0" anchor="t"/>
          <a:lstStyle/>
          <a:p>
            <a:pPr>
              <a:lnSpc>
                <a:spcPts val="4042"/>
              </a:lnSpc>
            </a:pPr>
            <a:r>
              <a:rPr lang="en-US" sz="3250" dirty="0">
                <a:solidFill>
                  <a:srgbClr val="091C53"/>
                </a:solidFill>
                <a:latin typeface="Arial" panose="020B0604020202020204" pitchFamily="34" charset="0"/>
                <a:ea typeface="Instrument Sans Semi Bold" pitchFamily="34" charset="-122"/>
                <a:cs typeface="Arial" panose="020B0604020202020204" pitchFamily="34" charset="0"/>
              </a:rPr>
              <a:t>Conclusioni</a:t>
            </a:r>
            <a:endParaRPr lang="en-US" sz="3250" dirty="0">
              <a:latin typeface="Arial" panose="020B0604020202020204" pitchFamily="34" charset="0"/>
              <a:cs typeface="Arial" panose="020B0604020202020204" pitchFamily="34" charset="0"/>
            </a:endParaRPr>
          </a:p>
        </p:txBody>
      </p:sp>
      <p:sp>
        <p:nvSpPr>
          <p:cNvPr id="5" name="Shape 3"/>
          <p:cNvSpPr/>
          <p:nvPr/>
        </p:nvSpPr>
        <p:spPr>
          <a:xfrm>
            <a:off x="661491" y="1962671"/>
            <a:ext cx="372070" cy="372070"/>
          </a:xfrm>
          <a:prstGeom prst="roundRect">
            <a:avLst>
              <a:gd name="adj" fmla="val 40008"/>
            </a:avLst>
          </a:prstGeom>
          <a:solidFill>
            <a:srgbClr val="CEE6FD"/>
          </a:solidFill>
          <a:ln/>
        </p:spPr>
        <p:txBody>
          <a:bodyPr/>
          <a:lstStyle/>
          <a:p>
            <a:endParaRPr lang="it-IT"/>
          </a:p>
        </p:txBody>
      </p:sp>
      <p:sp>
        <p:nvSpPr>
          <p:cNvPr id="7" name="Text 5"/>
          <p:cNvSpPr/>
          <p:nvPr/>
        </p:nvSpPr>
        <p:spPr>
          <a:xfrm>
            <a:off x="1271190" y="1883139"/>
            <a:ext cx="10368138" cy="647373"/>
          </a:xfrm>
          <a:prstGeom prst="rect">
            <a:avLst/>
          </a:prstGeom>
          <a:noFill/>
          <a:ln/>
        </p:spPr>
        <p:txBody>
          <a:bodyPr wrap="square" lIns="0" tIns="0" rIns="0" bIns="0" rtlCol="0" anchor="t"/>
          <a:lstStyle/>
          <a:p>
            <a:pPr>
              <a:lnSpc>
                <a:spcPts val="2083"/>
              </a:lnSpc>
            </a:pP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La chirurgia bariatrica è associata a una riduzione precoce e significativa del rischio cardiovascolare stimato in pazienti obesi selezionati, documentabile già a 6 mesi dall'intervento mediante score multipli.</a:t>
            </a:r>
            <a:endParaRPr lang="en-US" sz="1400" dirty="0">
              <a:latin typeface="Arial" panose="020B0604020202020204" pitchFamily="34" charset="0"/>
              <a:cs typeface="Arial" panose="020B0604020202020204" pitchFamily="34" charset="0"/>
            </a:endParaRPr>
          </a:p>
        </p:txBody>
      </p:sp>
      <p:sp>
        <p:nvSpPr>
          <p:cNvPr id="8" name="Shape 6"/>
          <p:cNvSpPr/>
          <p:nvPr/>
        </p:nvSpPr>
        <p:spPr>
          <a:xfrm>
            <a:off x="661491" y="2790718"/>
            <a:ext cx="372070" cy="372070"/>
          </a:xfrm>
          <a:prstGeom prst="roundRect">
            <a:avLst>
              <a:gd name="adj" fmla="val 40008"/>
            </a:avLst>
          </a:prstGeom>
          <a:solidFill>
            <a:srgbClr val="CEE6FD"/>
          </a:solidFill>
          <a:ln/>
        </p:spPr>
        <p:txBody>
          <a:bodyPr/>
          <a:lstStyle/>
          <a:p>
            <a:endParaRPr lang="it-IT"/>
          </a:p>
        </p:txBody>
      </p:sp>
      <p:sp>
        <p:nvSpPr>
          <p:cNvPr id="10" name="Text 8"/>
          <p:cNvSpPr/>
          <p:nvPr/>
        </p:nvSpPr>
        <p:spPr>
          <a:xfrm>
            <a:off x="1271190" y="2753099"/>
            <a:ext cx="10031647" cy="647373"/>
          </a:xfrm>
          <a:prstGeom prst="rect">
            <a:avLst/>
          </a:prstGeom>
          <a:noFill/>
          <a:ln/>
        </p:spPr>
        <p:txBody>
          <a:bodyPr wrap="square" lIns="0" tIns="0" rIns="0" bIns="0" rtlCol="0" anchor="t"/>
          <a:lstStyle/>
          <a:p>
            <a:pPr>
              <a:lnSpc>
                <a:spcPts val="2083"/>
              </a:lnSpc>
            </a:pP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Il mini bypass </a:t>
            </a:r>
            <a:r>
              <a:rPr lang="en-US" sz="1400" dirty="0" err="1">
                <a:solidFill>
                  <a:srgbClr val="1E3063"/>
                </a:solidFill>
                <a:latin typeface="Arial" panose="020B0604020202020204" pitchFamily="34" charset="0"/>
                <a:ea typeface="Instrument Sans Medium" pitchFamily="34" charset="-122"/>
                <a:cs typeface="Arial" panose="020B0604020202020204" pitchFamily="34" charset="0"/>
              </a:rPr>
              <a:t>gastrico</a:t>
            </a: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 </a:t>
            </a:r>
            <a:r>
              <a:rPr lang="en-US" sz="1400" dirty="0" err="1">
                <a:solidFill>
                  <a:srgbClr val="1E3063"/>
                </a:solidFill>
                <a:latin typeface="Arial" panose="020B0604020202020204" pitchFamily="34" charset="0"/>
                <a:ea typeface="Instrument Sans Medium" pitchFamily="34" charset="-122"/>
                <a:cs typeface="Arial" panose="020B0604020202020204" pitchFamily="34" charset="0"/>
              </a:rPr>
              <a:t>nella</a:t>
            </a: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 nostra </a:t>
            </a:r>
            <a:r>
              <a:rPr lang="en-US" sz="1400" dirty="0" err="1">
                <a:solidFill>
                  <a:srgbClr val="1E3063"/>
                </a:solidFill>
                <a:latin typeface="Arial" panose="020B0604020202020204" pitchFamily="34" charset="0"/>
                <a:ea typeface="Instrument Sans Medium" pitchFamily="34" charset="-122"/>
                <a:cs typeface="Arial" panose="020B0604020202020204" pitchFamily="34" charset="0"/>
              </a:rPr>
              <a:t>coorte</a:t>
            </a: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 è </a:t>
            </a:r>
            <a:r>
              <a:rPr lang="en-US" sz="1400" dirty="0" err="1">
                <a:solidFill>
                  <a:srgbClr val="1E3063"/>
                </a:solidFill>
                <a:latin typeface="Arial" panose="020B0604020202020204" pitchFamily="34" charset="0"/>
                <a:ea typeface="Instrument Sans Medium" pitchFamily="34" charset="-122"/>
                <a:cs typeface="Arial" panose="020B0604020202020204" pitchFamily="34" charset="0"/>
              </a:rPr>
              <a:t>risultato</a:t>
            </a: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 </a:t>
            </a:r>
            <a:r>
              <a:rPr lang="en-US" sz="1400" dirty="0" err="1">
                <a:solidFill>
                  <a:srgbClr val="1E3063"/>
                </a:solidFill>
                <a:latin typeface="Arial" panose="020B0604020202020204" pitchFamily="34" charset="0"/>
                <a:ea typeface="Instrument Sans Medium" pitchFamily="34" charset="-122"/>
                <a:cs typeface="Arial" panose="020B0604020202020204" pitchFamily="34" charset="0"/>
              </a:rPr>
              <a:t>associato</a:t>
            </a: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 ad un </a:t>
            </a:r>
            <a:r>
              <a:rPr lang="en-US" sz="1400" dirty="0" err="1">
                <a:solidFill>
                  <a:srgbClr val="1E3063"/>
                </a:solidFill>
                <a:latin typeface="Arial" panose="020B0604020202020204" pitchFamily="34" charset="0"/>
                <a:ea typeface="Instrument Sans Medium" pitchFamily="34" charset="-122"/>
                <a:cs typeface="Arial" panose="020B0604020202020204" pitchFamily="34" charset="0"/>
              </a:rPr>
              <a:t>miglioramento</a:t>
            </a: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 </a:t>
            </a:r>
            <a:r>
              <a:rPr lang="en-US" sz="1400" dirty="0" err="1">
                <a:solidFill>
                  <a:srgbClr val="1E3063"/>
                </a:solidFill>
                <a:latin typeface="Arial" panose="020B0604020202020204" pitchFamily="34" charset="0"/>
                <a:ea typeface="Instrument Sans Medium" pitchFamily="34" charset="-122"/>
                <a:cs typeface="Arial" panose="020B0604020202020204" pitchFamily="34" charset="0"/>
              </a:rPr>
              <a:t>più</a:t>
            </a: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 marcato del profile </a:t>
            </a:r>
            <a:r>
              <a:rPr lang="en-US" sz="1400" dirty="0" err="1">
                <a:solidFill>
                  <a:srgbClr val="1E3063"/>
                </a:solidFill>
                <a:latin typeface="Arial" panose="020B0604020202020204" pitchFamily="34" charset="0"/>
                <a:ea typeface="Instrument Sans Medium" pitchFamily="34" charset="-122"/>
                <a:cs typeface="Arial" panose="020B0604020202020204" pitchFamily="34" charset="0"/>
              </a:rPr>
              <a:t>lipidico</a:t>
            </a: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 rispetto alla SG, in particolare per LDL e trigliceridi, mediato da meccanismi malassorbitivi e ormonali peso-indipendenti.</a:t>
            </a:r>
            <a:endParaRPr lang="en-US" sz="1400" dirty="0">
              <a:latin typeface="Arial" panose="020B0604020202020204" pitchFamily="34" charset="0"/>
              <a:cs typeface="Arial" panose="020B0604020202020204" pitchFamily="34" charset="0"/>
            </a:endParaRPr>
          </a:p>
        </p:txBody>
      </p:sp>
      <p:sp>
        <p:nvSpPr>
          <p:cNvPr id="11" name="Shape 9"/>
          <p:cNvSpPr/>
          <p:nvPr/>
        </p:nvSpPr>
        <p:spPr>
          <a:xfrm>
            <a:off x="661491" y="3680281"/>
            <a:ext cx="372070" cy="372070"/>
          </a:xfrm>
          <a:prstGeom prst="roundRect">
            <a:avLst>
              <a:gd name="adj" fmla="val 40008"/>
            </a:avLst>
          </a:prstGeom>
          <a:solidFill>
            <a:srgbClr val="CEE6FD"/>
          </a:solidFill>
          <a:ln/>
        </p:spPr>
        <p:txBody>
          <a:bodyPr/>
          <a:lstStyle/>
          <a:p>
            <a:endParaRPr lang="it-IT"/>
          </a:p>
        </p:txBody>
      </p:sp>
      <p:sp>
        <p:nvSpPr>
          <p:cNvPr id="13" name="Text 11"/>
          <p:cNvSpPr/>
          <p:nvPr/>
        </p:nvSpPr>
        <p:spPr>
          <a:xfrm>
            <a:off x="1271190" y="3627454"/>
            <a:ext cx="9855845" cy="647373"/>
          </a:xfrm>
          <a:prstGeom prst="rect">
            <a:avLst/>
          </a:prstGeom>
          <a:noFill/>
          <a:ln/>
        </p:spPr>
        <p:txBody>
          <a:bodyPr wrap="square" lIns="0" tIns="0" rIns="0" bIns="0" rtlCol="0" anchor="t"/>
          <a:lstStyle/>
          <a:p>
            <a:pPr>
              <a:lnSpc>
                <a:spcPts val="2083"/>
              </a:lnSpc>
            </a:pP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Gli score tradizionali sono strumenti utili, ma non ottimali per descrivere la complessità del profilo cardiovascolare del paziente bariatrico nel breve termine post-operatorio. Sono necessari modelli calibrati sulle peculiarità dell'obesità.</a:t>
            </a:r>
            <a:endParaRPr lang="en-US" sz="1400" dirty="0">
              <a:latin typeface="Arial" panose="020B0604020202020204" pitchFamily="34" charset="0"/>
              <a:cs typeface="Arial" panose="020B0604020202020204" pitchFamily="34" charset="0"/>
            </a:endParaRPr>
          </a:p>
        </p:txBody>
      </p:sp>
      <p:sp>
        <p:nvSpPr>
          <p:cNvPr id="14" name="Shape 12"/>
          <p:cNvSpPr/>
          <p:nvPr/>
        </p:nvSpPr>
        <p:spPr>
          <a:xfrm>
            <a:off x="661491" y="4562790"/>
            <a:ext cx="372070" cy="372070"/>
          </a:xfrm>
          <a:prstGeom prst="roundRect">
            <a:avLst>
              <a:gd name="adj" fmla="val 40008"/>
            </a:avLst>
          </a:prstGeom>
          <a:solidFill>
            <a:srgbClr val="CEE6FD"/>
          </a:solidFill>
          <a:ln/>
        </p:spPr>
        <p:txBody>
          <a:bodyPr/>
          <a:lstStyle/>
          <a:p>
            <a:endParaRPr lang="it-IT"/>
          </a:p>
        </p:txBody>
      </p:sp>
      <p:sp>
        <p:nvSpPr>
          <p:cNvPr id="16" name="Text 14"/>
          <p:cNvSpPr/>
          <p:nvPr/>
        </p:nvSpPr>
        <p:spPr>
          <a:xfrm>
            <a:off x="1271190" y="4520211"/>
            <a:ext cx="10135342" cy="643164"/>
          </a:xfrm>
          <a:prstGeom prst="rect">
            <a:avLst/>
          </a:prstGeom>
          <a:noFill/>
          <a:ln/>
        </p:spPr>
        <p:txBody>
          <a:bodyPr wrap="square" lIns="0" tIns="0" rIns="0" bIns="0" rtlCol="0" anchor="t"/>
          <a:lstStyle/>
          <a:p>
            <a:pPr>
              <a:lnSpc>
                <a:spcPts val="2083"/>
              </a:lnSpc>
            </a:pP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I risultati supportano il concetto di chirurgia bariatrica come intervento a forte valenza metabolica e cardiovascolare, con potenziale rilevanza prognostica nel </a:t>
            </a:r>
            <a:r>
              <a:rPr lang="en-US" sz="1400" dirty="0" err="1">
                <a:solidFill>
                  <a:srgbClr val="1E3063"/>
                </a:solidFill>
                <a:latin typeface="Arial" panose="020B0604020202020204" pitchFamily="34" charset="0"/>
                <a:ea typeface="Instrument Sans Medium" pitchFamily="34" charset="-122"/>
                <a:cs typeface="Arial" panose="020B0604020202020204" pitchFamily="34" charset="0"/>
              </a:rPr>
              <a:t>lungo</a:t>
            </a: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 </a:t>
            </a:r>
            <a:r>
              <a:rPr lang="en-US" sz="1400" dirty="0" err="1">
                <a:solidFill>
                  <a:srgbClr val="1E3063"/>
                </a:solidFill>
                <a:latin typeface="Arial" panose="020B0604020202020204" pitchFamily="34" charset="0"/>
                <a:ea typeface="Instrument Sans Medium" pitchFamily="34" charset="-122"/>
                <a:cs typeface="Arial" panose="020B0604020202020204" pitchFamily="34" charset="0"/>
              </a:rPr>
              <a:t>termine</a:t>
            </a:r>
            <a:r>
              <a:rPr lang="en-US" sz="1400" dirty="0">
                <a:solidFill>
                  <a:srgbClr val="1E3063"/>
                </a:solidFill>
                <a:latin typeface="Arial" panose="020B0604020202020204" pitchFamily="34" charset="0"/>
                <a:ea typeface="Instrument Sans Medium" pitchFamily="34" charset="-122"/>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sp>
        <p:nvSpPr>
          <p:cNvPr id="19" name="Text 16">
            <a:extLst>
              <a:ext uri="{FF2B5EF4-FFF2-40B4-BE49-F238E27FC236}">
                <a16:creationId xmlns:a16="http://schemas.microsoft.com/office/drawing/2014/main" id="{1DA46FC4-A348-41D8-AC34-293A737F0B46}"/>
              </a:ext>
            </a:extLst>
          </p:cNvPr>
          <p:cNvSpPr/>
          <p:nvPr/>
        </p:nvSpPr>
        <p:spPr>
          <a:xfrm>
            <a:off x="1271190" y="5408759"/>
            <a:ext cx="10538892" cy="643164"/>
          </a:xfrm>
          <a:prstGeom prst="rect">
            <a:avLst/>
          </a:prstGeom>
          <a:noFill/>
          <a:ln/>
        </p:spPr>
        <p:txBody>
          <a:bodyPr wrap="square" lIns="0" tIns="0" rIns="0" bIns="0" rtlCol="0" anchor="t"/>
          <a:lstStyle/>
          <a:p>
            <a:pPr>
              <a:lnSpc>
                <a:spcPts val="2083"/>
              </a:lnSpc>
            </a:pPr>
            <a:r>
              <a:rPr lang="en-US" sz="1400" dirty="0">
                <a:solidFill>
                  <a:schemeClr val="accent1">
                    <a:lumMod val="50000"/>
                  </a:schemeClr>
                </a:solidFill>
                <a:latin typeface="Arial" panose="020B0604020202020204" pitchFamily="34" charset="0"/>
                <a:ea typeface="Instrument Sans Medium" pitchFamily="34" charset="-122"/>
                <a:cs typeface="Arial" panose="020B0604020202020204" pitchFamily="34" charset="0"/>
              </a:rPr>
              <a:t>Studi prospettici con follow-up prolungato sono necessari per determinare se le modificazioni degli score si traducano in una riduzione effettiva degli eventi cardiovascolari maggiori e per orientare strategie di personalizzazione terapeutica nel paziente obeso.</a:t>
            </a:r>
            <a:endParaRPr lang="en-US" sz="1400" dirty="0">
              <a:solidFill>
                <a:schemeClr val="accent1">
                  <a:lumMod val="50000"/>
                </a:schemeClr>
              </a:solidFill>
              <a:latin typeface="Arial" panose="020B0604020202020204" pitchFamily="34" charset="0"/>
              <a:cs typeface="Arial" panose="020B0604020202020204" pitchFamily="34" charset="0"/>
            </a:endParaRPr>
          </a:p>
        </p:txBody>
      </p:sp>
      <p:sp>
        <p:nvSpPr>
          <p:cNvPr id="20" name="Shape 12">
            <a:extLst>
              <a:ext uri="{FF2B5EF4-FFF2-40B4-BE49-F238E27FC236}">
                <a16:creationId xmlns:a16="http://schemas.microsoft.com/office/drawing/2014/main" id="{9DB87C51-755B-4242-AD61-67AC4C0B760F}"/>
              </a:ext>
            </a:extLst>
          </p:cNvPr>
          <p:cNvSpPr/>
          <p:nvPr/>
        </p:nvSpPr>
        <p:spPr>
          <a:xfrm>
            <a:off x="661491" y="5390456"/>
            <a:ext cx="372070" cy="372070"/>
          </a:xfrm>
          <a:prstGeom prst="roundRect">
            <a:avLst>
              <a:gd name="adj" fmla="val 40008"/>
            </a:avLst>
          </a:prstGeom>
          <a:solidFill>
            <a:srgbClr val="CEE6FD"/>
          </a:solidFill>
          <a:ln/>
        </p:spPr>
        <p:txBody>
          <a:bodyPr/>
          <a:lstStyle/>
          <a:p>
            <a:endParaRPr lang="it-IT"/>
          </a:p>
        </p:txBody>
      </p:sp>
      <p:pic>
        <p:nvPicPr>
          <p:cNvPr id="18" name="Immagine 17">
            <a:extLst>
              <a:ext uri="{FF2B5EF4-FFF2-40B4-BE49-F238E27FC236}">
                <a16:creationId xmlns:a16="http://schemas.microsoft.com/office/drawing/2014/main" id="{2CD4A138-7405-4094-AA7D-EB3FE99EDFC4}"/>
              </a:ext>
            </a:extLst>
          </p:cNvPr>
          <p:cNvPicPr>
            <a:picLocks noChangeAspect="1"/>
          </p:cNvPicPr>
          <p:nvPr/>
        </p:nvPicPr>
        <p:blipFill>
          <a:blip r:embed="rId3"/>
          <a:stretch>
            <a:fillRect/>
          </a:stretch>
        </p:blipFill>
        <p:spPr>
          <a:xfrm>
            <a:off x="10703613" y="6194821"/>
            <a:ext cx="1475455" cy="664517"/>
          </a:xfrm>
          <a:prstGeom prst="rect">
            <a:avLst/>
          </a:prstGeom>
        </p:spPr>
      </p:pic>
      <p:pic>
        <p:nvPicPr>
          <p:cNvPr id="21" name="Immagine 20">
            <a:extLst>
              <a:ext uri="{FF2B5EF4-FFF2-40B4-BE49-F238E27FC236}">
                <a16:creationId xmlns:a16="http://schemas.microsoft.com/office/drawing/2014/main" id="{B613CC87-A4B8-4BE8-9BC1-71F858F992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74704" y="808"/>
            <a:ext cx="1518075" cy="647373"/>
          </a:xfrm>
          <a:prstGeom prst="rect">
            <a:avLst/>
          </a:prstGeom>
        </p:spPr>
      </p:pic>
    </p:spTree>
    <p:extLst>
      <p:ext uri="{BB962C8B-B14F-4D97-AF65-F5344CB8AC3E}">
        <p14:creationId xmlns:p14="http://schemas.microsoft.com/office/powerpoint/2010/main" val="2102641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6096000" y="2335576"/>
            <a:ext cx="4773241" cy="1827160"/>
          </a:xfrm>
        </p:spPr>
        <p:txBody>
          <a:bodyPr/>
          <a:lstStyle/>
          <a:p>
            <a:pPr algn="ctr"/>
            <a:r>
              <a:rPr lang="it-IT" i="1" dirty="0"/>
              <a:t>Grazie per l‘attenzione </a:t>
            </a:r>
          </a:p>
        </p:txBody>
      </p:sp>
    </p:spTree>
    <p:extLst>
      <p:ext uri="{BB962C8B-B14F-4D97-AF65-F5344CB8AC3E}">
        <p14:creationId xmlns:p14="http://schemas.microsoft.com/office/powerpoint/2010/main" val="1745545523"/>
      </p:ext>
    </p:extLst>
  </p:cSld>
  <p:clrMapOvr>
    <a:masterClrMapping/>
  </p:clrMapOvr>
</p:sld>
</file>

<file path=ppt/theme/theme1.xml><?xml version="1.0" encoding="utf-8"?>
<a:theme xmlns:a="http://schemas.openxmlformats.org/drawingml/2006/main" name="RetrospectVTI">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2167526_TF33476885.potx" id="{67A3B757-088A-4997-AD47-EBBB609AAF73}" vid="{61F4B085-7BC3-43AB-AFF0-C8B68BB76B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A941CA7C-A0BF-44EF-B2E5-7539C3B9B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0A2CB4-6869-426F-8BC4-A32C90CBE263}">
  <ds:schemaRefs>
    <ds:schemaRef ds:uri="http://schemas.microsoft.com/sharepoint/v3/contenttype/forms"/>
  </ds:schemaRefs>
</ds:datastoreItem>
</file>

<file path=customXml/itemProps3.xml><?xml version="1.0" encoding="utf-8"?>
<ds:datastoreItem xmlns:ds="http://schemas.openxmlformats.org/officeDocument/2006/customXml" ds:itemID="{A4E879E6-8FFE-4154-8F2A-F7518B89B376}">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Presentazione classica per assemblea generale aziendale</Template>
  <TotalTime>8275</TotalTime>
  <Words>2806</Words>
  <Application>Microsoft Office PowerPoint</Application>
  <PresentationFormat>Widescreen</PresentationFormat>
  <Paragraphs>170</Paragraphs>
  <Slides>14</Slides>
  <Notes>13</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14</vt:i4>
      </vt:variant>
    </vt:vector>
  </HeadingPairs>
  <TitlesOfParts>
    <vt:vector size="24" baseType="lpstr">
      <vt:lpstr>Arial</vt:lpstr>
      <vt:lpstr>Calibri</vt:lpstr>
      <vt:lpstr>Gill Sans MT</vt:lpstr>
      <vt:lpstr>Instrument Sans Bold</vt:lpstr>
      <vt:lpstr>Instrument Sans Medium</vt:lpstr>
      <vt:lpstr>Instrument Sans Semi Bold</vt:lpstr>
      <vt:lpstr>Instrument Sans SemiBold</vt:lpstr>
      <vt:lpstr>Times New Roman</vt:lpstr>
      <vt:lpstr>Wingdings</vt:lpstr>
      <vt:lpstr>RetrospectVTI</vt:lpstr>
      <vt:lpstr>Effetto della Chirurgia Bariatrica sul Rischio Cardiovascolare Stimato:   Analisi Longitudinale degli Score Framingham, SCORE2 e PREVENT dopo Sleeve Gastrectomy e One Anastomosis Gastric Bypass    G. M. Moscini, M. Tiezzi, E. Giacomini, F. Veglia, D. Sangiorgi, D. Benavoli , E. Tremoli, P. Gentileschi.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 per l‘attenzione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 29-30 aprile Primo Corso ACCADEMIA SICOB Direttori: M. De Luca - M.A. Zappa</dc:title>
  <dc:creator>Eliana Rispoli</dc:creator>
  <cp:lastModifiedBy>valeria mentuccia</cp:lastModifiedBy>
  <cp:revision>15</cp:revision>
  <dcterms:created xsi:type="dcterms:W3CDTF">2022-02-27T17:36:31Z</dcterms:created>
  <dcterms:modified xsi:type="dcterms:W3CDTF">2026-09-17T09:36:49Z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